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 R Rizvi" userId="8fc593de-a866-42d6-a4e4-49ddf17c3ef7" providerId="ADAL" clId="{93610E6B-EF8E-4D38-AE3A-8A94B036D3EE}"/>
    <pc:docChg chg="custSel modSld">
      <pc:chgData name="Mr R Rizvi" userId="8fc593de-a866-42d6-a4e4-49ddf17c3ef7" providerId="ADAL" clId="{93610E6B-EF8E-4D38-AE3A-8A94B036D3EE}" dt="2026-08-23T20:46:01.599" v="15" actId="1076"/>
      <pc:docMkLst>
        <pc:docMk/>
      </pc:docMkLst>
      <pc:sldChg chg="delSp modSp mod">
        <pc:chgData name="Mr R Rizvi" userId="8fc593de-a866-42d6-a4e4-49ddf17c3ef7" providerId="ADAL" clId="{93610E6B-EF8E-4D38-AE3A-8A94B036D3EE}" dt="2026-08-23T20:46:01.599" v="15" actId="1076"/>
        <pc:sldMkLst>
          <pc:docMk/>
          <pc:sldMk cId="3287355062" sldId="256"/>
        </pc:sldMkLst>
        <pc:spChg chg="mod">
          <ac:chgData name="Mr R Rizvi" userId="8fc593de-a866-42d6-a4e4-49ddf17c3ef7" providerId="ADAL" clId="{93610E6B-EF8E-4D38-AE3A-8A94B036D3EE}" dt="2026-08-23T20:45:38.456" v="11" actId="14100"/>
          <ac:spMkLst>
            <pc:docMk/>
            <pc:sldMk cId="3287355062" sldId="256"/>
            <ac:spMk id="2" creationId="{394239A9-981E-9C0C-74D3-D2890A6062F5}"/>
          </ac:spMkLst>
        </pc:spChg>
        <pc:spChg chg="del">
          <ac:chgData name="Mr R Rizvi" userId="8fc593de-a866-42d6-a4e4-49ddf17c3ef7" providerId="ADAL" clId="{93610E6B-EF8E-4D38-AE3A-8A94B036D3EE}" dt="2026-08-23T20:45:49.403" v="13" actId="478"/>
          <ac:spMkLst>
            <pc:docMk/>
            <pc:sldMk cId="3287355062" sldId="256"/>
            <ac:spMk id="3" creationId="{B671843C-680F-2EED-0C96-4D2D5350F292}"/>
          </ac:spMkLst>
        </pc:spChg>
        <pc:spChg chg="mod">
          <ac:chgData name="Mr R Rizvi" userId="8fc593de-a866-42d6-a4e4-49ddf17c3ef7" providerId="ADAL" clId="{93610E6B-EF8E-4D38-AE3A-8A94B036D3EE}" dt="2026-08-23T20:46:01.599" v="15" actId="1076"/>
          <ac:spMkLst>
            <pc:docMk/>
            <pc:sldMk cId="3287355062" sldId="256"/>
            <ac:spMk id="5" creationId="{8171DE5B-E81E-3AFF-33CA-3D6314F927F9}"/>
          </ac:spMkLst>
        </pc:spChg>
        <pc:spChg chg="mod">
          <ac:chgData name="Mr R Rizvi" userId="8fc593de-a866-42d6-a4e4-49ddf17c3ef7" providerId="ADAL" clId="{93610E6B-EF8E-4D38-AE3A-8A94B036D3EE}" dt="2026-08-23T20:45:43.675" v="12" actId="1076"/>
          <ac:spMkLst>
            <pc:docMk/>
            <pc:sldMk cId="3287355062" sldId="256"/>
            <ac:spMk id="14" creationId="{F0ACFE79-7827-1504-1277-1CF27ECD77DB}"/>
          </ac:spMkLst>
        </pc:spChg>
        <pc:picChg chg="del">
          <ac:chgData name="Mr R Rizvi" userId="8fc593de-a866-42d6-a4e4-49ddf17c3ef7" providerId="ADAL" clId="{93610E6B-EF8E-4D38-AE3A-8A94B036D3EE}" dt="2026-08-23T20:45:50.991" v="14" actId="478"/>
          <ac:picMkLst>
            <pc:docMk/>
            <pc:sldMk cId="3287355062" sldId="256"/>
            <ac:picMk id="4" creationId="{1EB9B5B7-363C-9CFF-37BD-C63FC9F04D6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A7A61-34B5-2F05-916D-2379A2AEA7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4FF36-09EA-0977-8E4C-2768A34E4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F27F4-4DDB-89E9-5435-6D7D6B1E4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6DF99-4E80-1A46-40A1-06B3AD60F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B7F7E-2042-839C-BFDA-04344FB1A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652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37EBC-B5A4-FBED-6B45-46DF702EA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C9DB4-BBB9-D321-4FD0-0E63DCEEC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38484-5B54-C092-121F-8D2A74C07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B66FA-DD9F-4E95-1178-3DE6D0D0D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EE859-78A0-4572-7366-95C7DAF65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792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4FFE5-4350-C642-EB1A-A6F6E29EF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CDC9A-DDA3-54E8-DCF7-5263DC3F5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AEBC11-F0B8-4D78-0FE9-00415508E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3D1E9-91C9-DC0E-58E8-9C3A8BB25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E5C00-A8BA-C5CB-1619-ECD0F519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467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71A13-D344-17A4-592D-BCAAB5CA4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87EA9-4E7E-B4FB-727E-B0F1579221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4C6E7-4AFF-21E1-A1B1-76246D6E1E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D150E7-A260-DE67-121D-44BB72128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1DE5C4-CDCF-E440-777B-D105E4FF2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8EE232-A411-46FA-53E2-065BB8B94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162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7315E-82B5-E015-E5B6-904D804F8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6EB3F1-C5D5-2CA5-40EA-5F49FF5AC2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263F5B-2F8D-F0F2-086B-4FD7C3809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574444-3A68-757E-B392-241EAAAD06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AB902F-1082-9A4B-6D56-7D46B8BB1D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345D27-6C85-F7DE-AD30-3995BE0D3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FB04EF-18D1-F65D-F3FA-69FE4C28C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72BC99-096C-7697-B86B-42332CFCC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509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AAF0D-18F0-B82E-2D40-BBD72A8E9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650634-542D-A55D-4E14-0073CFD35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584EAE-6473-313C-ABC0-7891F0E1A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CFEF1B-BA23-7C5E-22F9-90279FF02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604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C33963-020C-04E0-0AA6-84A023D8C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E53D13-5C94-8E57-5320-9A07B392E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87E4D5-6B43-2302-23EE-3FDA2C765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88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90ABC-992C-A8A5-A857-E052C1310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3A47E-362B-18C8-9BD0-2ED32549D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02BE0E-2668-2336-2C57-04ED606CC7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E5B597-30F2-3BEB-FC7E-DBC89F4CF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4306C4-DCEA-7191-B8CC-6AB520ADB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D64348-8E1D-37B5-6FCD-45E382320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744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A3B79-BF71-3032-1389-E81E5A5EE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B039B8-286B-7768-09E3-7756253D52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0A0D3-9498-6536-765A-FC705F115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46D119-ECCC-4FC6-09E9-8F34631B9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273B77-E17F-D497-0F10-C497229D9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DF6C94-E0A6-4159-8B75-BF37CF3AC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329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540CA-B728-0B81-3DA8-BF71AAFD0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4E513-355A-0EC2-BA23-0FA3A646C9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4ECD4-9F0E-A8AB-A4DB-EAE5CE24E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CCEFC-7A3B-1FE0-AE9A-BB9E59C53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0FDC64-5EF9-F45E-FFDC-9936076E0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257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200DB9-73F8-A938-BEE7-7F99B41167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2465C5-3619-7B10-CBF7-A83CD6C30D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C8CE3-B1DA-D15B-2333-290347C76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16006-2CCB-3DE5-72AF-9D3D95263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03812-0C65-5711-1FA7-5F2F5E27A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993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B5A21C-EDB5-F1D6-9248-A847FEB24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ED8A43-9DA9-28CC-B1EC-C75412600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2F749-858D-7DDA-69A4-9A010D8058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734BF8-0933-9D08-6DEB-EAC0930D11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2EBA4-FAE1-DA5C-751E-5C5376323C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682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171DE5B-E81E-3AFF-33CA-3D6314F927F9}"/>
              </a:ext>
            </a:extLst>
          </p:cNvPr>
          <p:cNvSpPr txBox="1"/>
          <p:nvPr/>
        </p:nvSpPr>
        <p:spPr>
          <a:xfrm>
            <a:off x="1507323" y="157380"/>
            <a:ext cx="91773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solidFill>
                  <a:schemeClr val="dk1"/>
                </a:solidFill>
              </a:rPr>
              <a:t>How do Sikhs symbolise their commitment?</a:t>
            </a:r>
            <a:endParaRPr lang="en-GB" sz="2000" dirty="0">
              <a:solidFill>
                <a:schemeClr val="dk1"/>
              </a:solidFill>
            </a:endParaRPr>
          </a:p>
          <a:p>
            <a:pPr algn="ctr"/>
            <a:r>
              <a:rPr lang="en-GB" sz="2000" b="1" dirty="0">
                <a:latin typeface="Tenorite" panose="00000500000000000000" pitchFamily="2" charset="0"/>
              </a:rPr>
              <a:t> </a:t>
            </a:r>
            <a:endParaRPr lang="en-GB" sz="2400" b="1" dirty="0">
              <a:solidFill>
                <a:schemeClr val="dk1"/>
              </a:solidFill>
              <a:latin typeface="Tenorite" panose="00000500000000000000" pitchFamily="2" charset="0"/>
            </a:endParaRPr>
          </a:p>
        </p:txBody>
      </p:sp>
      <p:sp>
        <p:nvSpPr>
          <p:cNvPr id="8" name="Google Shape;61;p14">
            <a:extLst>
              <a:ext uri="{FF2B5EF4-FFF2-40B4-BE49-F238E27FC236}">
                <a16:creationId xmlns:a16="http://schemas.microsoft.com/office/drawing/2014/main" id="{7C278DBE-DD66-A078-7261-A42865534D8A}"/>
              </a:ext>
            </a:extLst>
          </p:cNvPr>
          <p:cNvSpPr/>
          <p:nvPr/>
        </p:nvSpPr>
        <p:spPr>
          <a:xfrm>
            <a:off x="6865241" y="1528955"/>
            <a:ext cx="5059743" cy="255083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endParaRPr kumimoji="0" lang="en-GB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endParaRPr lang="en-GB" b="1" dirty="0">
              <a:solidFill>
                <a:prstClr val="black"/>
              </a:solidFill>
              <a:latin typeface="Tenorite" panose="00000500000000000000" pitchFamily="2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endParaRPr kumimoji="0" lang="en-GB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endParaRPr lang="en-GB" b="1" dirty="0">
              <a:solidFill>
                <a:prstClr val="black"/>
              </a:solidFill>
              <a:latin typeface="Tenorite" panose="00000500000000000000" pitchFamily="2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endParaRPr lang="en-GB" b="1" dirty="0">
              <a:latin typeface="Tenorite" panose="0000050000000000000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-GB" b="1" dirty="0">
                <a:latin typeface="Tenorite" panose="00000500000000000000"/>
              </a:rPr>
              <a:t>Key Learning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GB" sz="1600" dirty="0">
                <a:latin typeface="Tenorite" panose="00000500000000000000"/>
              </a:rPr>
              <a:t>Explore values and decide which are important.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GB" sz="1600" dirty="0">
                <a:latin typeface="Tenorite" panose="00000500000000000000"/>
              </a:rPr>
              <a:t>How Sikhs demonstrate values through daily religious observance</a:t>
            </a:r>
            <a:r>
              <a:rPr lang="en-GB" dirty="0"/>
              <a:t>.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GB" sz="1600" dirty="0">
                <a:latin typeface="Tenorite" panose="00000500000000000000"/>
              </a:rPr>
              <a:t>Sikh beliefs about symbols of identity.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GB" sz="1600" dirty="0">
                <a:latin typeface="Tenorite" panose="00000500000000000000"/>
              </a:rPr>
              <a:t>Sikh teachings and how these influence practice.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GB" sz="1600" dirty="0">
                <a:latin typeface="Tenorite" panose="00000500000000000000"/>
              </a:rPr>
              <a:t>Sikh initiation and commitment to service to others.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GB" sz="1600" dirty="0">
                <a:latin typeface="Tenorite" panose="00000500000000000000"/>
              </a:rPr>
              <a:t>What we can learn from Sikh faith and action.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en-GB" sz="1600" dirty="0">
              <a:latin typeface="Tenorite" panose="00000500000000000000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en-GB" sz="1600" dirty="0">
              <a:latin typeface="Tenorite" panose="00000500000000000000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en-GB" sz="1600" dirty="0">
              <a:latin typeface="Tenorite" panose="00000500000000000000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en-GB" sz="16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endParaRPr kumimoji="0" lang="en-GB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endParaRPr kumimoji="0" lang="en-GB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9" name="Google Shape;61;p14">
            <a:extLst>
              <a:ext uri="{FF2B5EF4-FFF2-40B4-BE49-F238E27FC236}">
                <a16:creationId xmlns:a16="http://schemas.microsoft.com/office/drawing/2014/main" id="{D5817F6E-FB38-8BBE-21F7-90239520F850}"/>
              </a:ext>
            </a:extLst>
          </p:cNvPr>
          <p:cNvSpPr/>
          <p:nvPr/>
        </p:nvSpPr>
        <p:spPr>
          <a:xfrm>
            <a:off x="307970" y="3248681"/>
            <a:ext cx="6200261" cy="255083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chemeClr val="dk1"/>
              </a:buClr>
              <a:buSzPts val="1100"/>
            </a:pPr>
            <a:endParaRPr lang="en-GB" b="1" dirty="0">
              <a:solidFill>
                <a:schemeClr val="tx1"/>
              </a:solidFill>
              <a:latin typeface="Tenorite" panose="00000500000000000000" pitchFamily="2" charset="0"/>
            </a:endParaRPr>
          </a:p>
          <a:p>
            <a:pPr algn="ctr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GB" b="1" dirty="0">
                <a:solidFill>
                  <a:schemeClr val="tx1"/>
                </a:solidFill>
                <a:latin typeface="Tenorite" panose="00000500000000000000" pitchFamily="2" charset="0"/>
              </a:rPr>
              <a:t>Key Questions</a:t>
            </a:r>
          </a:p>
          <a:p>
            <a:pPr>
              <a:lnSpc>
                <a:spcPct val="115000"/>
              </a:lnSpc>
            </a:pPr>
            <a:r>
              <a:rPr lang="en-GB" sz="1600" dirty="0">
                <a:latin typeface="Tenorite" panose="00000500000000000000" pitchFamily="2" charset="0"/>
                <a:ea typeface="Times New Roman" panose="02020603050405020304" pitchFamily="18" charset="0"/>
              </a:rPr>
              <a:t>What values are important?</a:t>
            </a:r>
          </a:p>
          <a:p>
            <a:pPr>
              <a:lnSpc>
                <a:spcPct val="115000"/>
              </a:lnSpc>
            </a:pPr>
            <a:r>
              <a:rPr lang="en-GB" sz="1600" dirty="0">
                <a:latin typeface="Tenorite" panose="00000500000000000000" pitchFamily="2" charset="0"/>
                <a:ea typeface="Times New Roman" panose="02020603050405020304" pitchFamily="18" charset="0"/>
              </a:rPr>
              <a:t>How do Sikhs show commitment to their faith through religious practice? </a:t>
            </a:r>
          </a:p>
          <a:p>
            <a:pPr>
              <a:lnSpc>
                <a:spcPct val="115000"/>
              </a:lnSpc>
            </a:pPr>
            <a:r>
              <a:rPr lang="en-GB" sz="1600" dirty="0">
                <a:latin typeface="Tenorite" panose="00000500000000000000" pitchFamily="2" charset="0"/>
                <a:ea typeface="Times New Roman" panose="02020603050405020304" pitchFamily="18" charset="0"/>
              </a:rPr>
              <a:t>What symbols are important to Sikhs?</a:t>
            </a:r>
          </a:p>
          <a:p>
            <a:pPr>
              <a:lnSpc>
                <a:spcPct val="115000"/>
              </a:lnSpc>
            </a:pPr>
            <a:r>
              <a:rPr lang="en-GB" sz="1600" dirty="0">
                <a:latin typeface="Tenorite" panose="00000500000000000000" pitchFamily="2" charset="0"/>
                <a:ea typeface="Times New Roman" panose="02020603050405020304" pitchFamily="18" charset="0"/>
              </a:rPr>
              <a:t>How do Sikhs show commitment to their faith through rites of passage?</a:t>
            </a:r>
          </a:p>
          <a:p>
            <a:pPr>
              <a:lnSpc>
                <a:spcPct val="115000"/>
              </a:lnSpc>
            </a:pPr>
            <a:r>
              <a:rPr lang="en-GB" sz="1600" dirty="0">
                <a:latin typeface="Tenorite" panose="00000500000000000000" pitchFamily="2" charset="0"/>
                <a:ea typeface="Times New Roman" panose="02020603050405020304" pitchFamily="18" charset="0"/>
              </a:rPr>
              <a:t>How do Sikhs put their faith into action?</a:t>
            </a:r>
          </a:p>
          <a:p>
            <a:pPr algn="ctr">
              <a:lnSpc>
                <a:spcPct val="115000"/>
              </a:lnSpc>
              <a:buClr>
                <a:schemeClr val="dk1"/>
              </a:buClr>
              <a:buSzPts val="1100"/>
            </a:pPr>
            <a:endParaRPr lang="en-GB" sz="1400" dirty="0">
              <a:effectLst/>
              <a:latin typeface="Tenorite" panose="00000500000000000000" pitchFamily="2" charset="0"/>
              <a:ea typeface="Times New Roman" panose="02020603050405020304" pitchFamily="18" charset="0"/>
            </a:endParaRPr>
          </a:p>
        </p:txBody>
      </p:sp>
      <p:sp>
        <p:nvSpPr>
          <p:cNvPr id="10" name="Google Shape;61;p14">
            <a:extLst>
              <a:ext uri="{FF2B5EF4-FFF2-40B4-BE49-F238E27FC236}">
                <a16:creationId xmlns:a16="http://schemas.microsoft.com/office/drawing/2014/main" id="{A500E655-EC87-A131-D0D1-1E32A5BFEA31}"/>
              </a:ext>
            </a:extLst>
          </p:cNvPr>
          <p:cNvSpPr/>
          <p:nvPr/>
        </p:nvSpPr>
        <p:spPr>
          <a:xfrm>
            <a:off x="6865240" y="4500880"/>
            <a:ext cx="5059744" cy="153907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endParaRPr kumimoji="0" lang="en-GB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Times New Roman" panose="02020603050405020304" pitchFamily="18" charset="0"/>
              </a:rPr>
              <a:t>Key vocabulary</a:t>
            </a:r>
          </a:p>
          <a:p>
            <a:pPr fontAlgn="t"/>
            <a:r>
              <a:rPr lang="en-GB" sz="1600" dirty="0">
                <a:latin typeface="Tenorite" panose="00000500000000000000"/>
              </a:rPr>
              <a:t>Guru Gobind Singh,  Guru </a:t>
            </a:r>
            <a:r>
              <a:rPr lang="en-GB" sz="1600" dirty="0" err="1">
                <a:latin typeface="Tenorite" panose="00000500000000000000"/>
              </a:rPr>
              <a:t>Granth</a:t>
            </a:r>
            <a:r>
              <a:rPr lang="en-GB" sz="1600" dirty="0">
                <a:latin typeface="Tenorite" panose="00000500000000000000"/>
              </a:rPr>
              <a:t> Sahib, Khalsa, Amrit,  Baptism, Sewa, Langar, The 5Ks  (kesh, kangha, </a:t>
            </a:r>
            <a:r>
              <a:rPr lang="en-GB" sz="1600" dirty="0" err="1">
                <a:latin typeface="Tenorite" panose="00000500000000000000"/>
              </a:rPr>
              <a:t>kara</a:t>
            </a:r>
            <a:r>
              <a:rPr lang="en-GB" sz="1600" dirty="0">
                <a:latin typeface="Tenorite" panose="00000500000000000000"/>
              </a:rPr>
              <a:t> </a:t>
            </a:r>
            <a:r>
              <a:rPr lang="en-GB" sz="1600" dirty="0" err="1">
                <a:latin typeface="Tenorite" panose="00000500000000000000"/>
              </a:rPr>
              <a:t>kachera</a:t>
            </a:r>
            <a:r>
              <a:rPr lang="en-GB" sz="1600" dirty="0">
                <a:latin typeface="Tenorite" panose="00000500000000000000"/>
              </a:rPr>
              <a:t>, kirpan). 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endParaRPr kumimoji="0" lang="en-GB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  <a:ea typeface="Times New Roman" panose="02020603050405020304" pitchFamily="18" charset="0"/>
            </a:endParaRPr>
          </a:p>
        </p:txBody>
      </p:sp>
      <p:sp>
        <p:nvSpPr>
          <p:cNvPr id="2" name="Google Shape;61;p14">
            <a:extLst>
              <a:ext uri="{FF2B5EF4-FFF2-40B4-BE49-F238E27FC236}">
                <a16:creationId xmlns:a16="http://schemas.microsoft.com/office/drawing/2014/main" id="{394239A9-981E-9C0C-74D3-D2890A6062F5}"/>
              </a:ext>
            </a:extLst>
          </p:cNvPr>
          <p:cNvSpPr/>
          <p:nvPr/>
        </p:nvSpPr>
        <p:spPr>
          <a:xfrm>
            <a:off x="337482" y="718458"/>
            <a:ext cx="6083637" cy="242101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</a:endParaRPr>
          </a:p>
        </p:txBody>
      </p:sp>
      <p:sp>
        <p:nvSpPr>
          <p:cNvPr id="12" name="Google Shape;61;p14">
            <a:extLst>
              <a:ext uri="{FF2B5EF4-FFF2-40B4-BE49-F238E27FC236}">
                <a16:creationId xmlns:a16="http://schemas.microsoft.com/office/drawing/2014/main" id="{77E6A8ED-B2CB-43CA-0DC0-9C2728366A04}"/>
              </a:ext>
            </a:extLst>
          </p:cNvPr>
          <p:cNvSpPr/>
          <p:nvPr/>
        </p:nvSpPr>
        <p:spPr>
          <a:xfrm>
            <a:off x="395084" y="5880311"/>
            <a:ext cx="6026035" cy="90108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-GB" b="1" kern="0" dirty="0">
                <a:effectLst/>
                <a:latin typeface="Tenorite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Transferable Question</a:t>
            </a:r>
          </a:p>
          <a:p>
            <a:pPr algn="ctr">
              <a:lnSpc>
                <a:spcPct val="115000"/>
              </a:lnSpc>
            </a:pPr>
            <a:r>
              <a:rPr lang="en-GB" sz="1600" kern="0" dirty="0">
                <a:latin typeface="Tenorite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How do people express and symbolise their beliefs?</a:t>
            </a:r>
            <a:endParaRPr lang="en-GB" sz="1600" kern="0" dirty="0">
              <a:effectLst/>
              <a:latin typeface="Tenorite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ACFE79-7827-1504-1277-1CF27ECD77DB}"/>
              </a:ext>
            </a:extLst>
          </p:cNvPr>
          <p:cNvSpPr txBox="1"/>
          <p:nvPr/>
        </p:nvSpPr>
        <p:spPr>
          <a:xfrm>
            <a:off x="538622" y="766484"/>
            <a:ext cx="5738955" cy="2076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4000"/>
              </a:lnSpc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Prior learning – Lower Key Stage Two</a:t>
            </a:r>
          </a:p>
          <a:p>
            <a:pPr>
              <a:lnSpc>
                <a:spcPct val="114000"/>
              </a:lnSpc>
            </a:pPr>
            <a:r>
              <a:rPr lang="en-GB" sz="1200" kern="100" dirty="0">
                <a:effectLst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kern="100" dirty="0">
                <a:effectLst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n-GB" sz="1600" kern="100" dirty="0"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beliefs and practices of modern-day Sikhs.</a:t>
            </a:r>
          </a:p>
          <a:p>
            <a:pPr>
              <a:lnSpc>
                <a:spcPct val="114000"/>
              </a:lnSpc>
            </a:pPr>
            <a:r>
              <a:rPr lang="en-GB" sz="1600" kern="100" dirty="0"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Their origins in the teaching of Sikh leaders such as Guru Nanak   </a:t>
            </a:r>
          </a:p>
          <a:p>
            <a:pPr>
              <a:lnSpc>
                <a:spcPct val="114000"/>
              </a:lnSpc>
            </a:pPr>
            <a:r>
              <a:rPr lang="en-GB" sz="1600" kern="100" dirty="0"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and Guru Gobind Singh. </a:t>
            </a:r>
          </a:p>
          <a:p>
            <a:pPr>
              <a:lnSpc>
                <a:spcPct val="114000"/>
              </a:lnSpc>
            </a:pPr>
            <a:r>
              <a:rPr lang="en-GB" sz="1600" kern="100" dirty="0"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The Gurus’ new insights into the meaning of life.</a:t>
            </a:r>
          </a:p>
          <a:p>
            <a:pPr>
              <a:lnSpc>
                <a:spcPct val="114000"/>
              </a:lnSpc>
            </a:pPr>
            <a:r>
              <a:rPr lang="en-GB" sz="1600" kern="100" dirty="0"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The ways those insights were taught or passed on to others. </a:t>
            </a:r>
          </a:p>
          <a:p>
            <a:pPr>
              <a:lnSpc>
                <a:spcPct val="114000"/>
              </a:lnSpc>
            </a:pPr>
            <a:r>
              <a:rPr lang="en-GB" sz="1600" kern="100" dirty="0"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The Guru </a:t>
            </a:r>
            <a:r>
              <a:rPr lang="en-GB" sz="1600" kern="100" dirty="0" err="1"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Granth</a:t>
            </a:r>
            <a:r>
              <a:rPr lang="en-GB" sz="1600" kern="100" dirty="0"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Sahib. </a:t>
            </a:r>
            <a:endParaRPr lang="en-GB" sz="1600" dirty="0">
              <a:effectLst/>
              <a:latin typeface="Tenorite" panose="00000500000000000000" pitchFamily="2" charset="0"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41264E-408E-4D69-9771-881C64794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7744" y="110640"/>
            <a:ext cx="1378258" cy="137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355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6617fdf-7b0a-4646-bfd2-621f23ad80fb">
      <Terms xmlns="http://schemas.microsoft.com/office/infopath/2007/PartnerControls"/>
    </lcf76f155ced4ddcb4097134ff3c332f>
    <TaxCatchAll xmlns="b4e4d374-38f0-4e0f-baa2-1b01275f8a9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959633E47E9D4E944B320CE596B525" ma:contentTypeVersion="16" ma:contentTypeDescription="Create a new document." ma:contentTypeScope="" ma:versionID="cc1c3ce02b24650331d57e1c10244d77">
  <xsd:schema xmlns:xsd="http://www.w3.org/2001/XMLSchema" xmlns:xs="http://www.w3.org/2001/XMLSchema" xmlns:p="http://schemas.microsoft.com/office/2006/metadata/properties" xmlns:ns2="66617fdf-7b0a-4646-bfd2-621f23ad80fb" xmlns:ns3="b4e4d374-38f0-4e0f-baa2-1b01275f8a97" targetNamespace="http://schemas.microsoft.com/office/2006/metadata/properties" ma:root="true" ma:fieldsID="63b82c189d627c49860e550b39a42833" ns2:_="" ns3:_="">
    <xsd:import namespace="66617fdf-7b0a-4646-bfd2-621f23ad80fb"/>
    <xsd:import namespace="b4e4d374-38f0-4e0f-baa2-1b01275f8a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617fdf-7b0a-4646-bfd2-621f23ad80f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b1f81e9f-6050-4ec7-b8f6-3d8477977a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e4d374-38f0-4e0f-baa2-1b01275f8a9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62415c5-9426-43c2-bf7a-9c40f297213e}" ma:internalName="TaxCatchAll" ma:showField="CatchAllData" ma:web="b4e4d374-38f0-4e0f-baa2-1b01275f8a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F0DEC3-B25D-41DE-924D-DD217FE5FD02}">
  <ds:schemaRefs>
    <ds:schemaRef ds:uri="http://schemas.microsoft.com/office/2006/metadata/properties"/>
    <ds:schemaRef ds:uri="http://schemas.microsoft.com/office/infopath/2007/PartnerControls"/>
    <ds:schemaRef ds:uri="66617fdf-7b0a-4646-bfd2-621f23ad80fb"/>
    <ds:schemaRef ds:uri="b4e4d374-38f0-4e0f-baa2-1b01275f8a97"/>
  </ds:schemaRefs>
</ds:datastoreItem>
</file>

<file path=customXml/itemProps2.xml><?xml version="1.0" encoding="utf-8"?>
<ds:datastoreItem xmlns:ds="http://schemas.openxmlformats.org/officeDocument/2006/customXml" ds:itemID="{C30F4E1C-B52E-4EC3-B3FD-E5854A5918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6C2308-F3C6-4108-93C0-BEC3F511D6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617fdf-7b0a-4646-bfd2-621f23ad80fb"/>
    <ds:schemaRef ds:uri="b4e4d374-38f0-4e0f-baa2-1b01275f8a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1070</TotalTime>
  <Words>218</Words>
  <Application>Microsoft Office PowerPoint</Application>
  <PresentationFormat>Widescreen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Tenorite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 Womack</dc:creator>
  <cp:lastModifiedBy>Mr R Rizvi</cp:lastModifiedBy>
  <cp:revision>14</cp:revision>
  <dcterms:created xsi:type="dcterms:W3CDTF">2024-03-26T17:19:45Z</dcterms:created>
  <dcterms:modified xsi:type="dcterms:W3CDTF">2026-08-23T20:46:04Z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0x01010037959633E47E9D4E944B320CE596B525</vt:lpwstr>
  </property>
  <property fmtid="{D5CDD505-2E9C-101B-9397-08002B2CF9AE}" pid="3" name="MediaServiceImageTags">
    <vt:lpwstr/>
  </property>
</Properties>
</file>