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4"/>
  </p:sldMasterIdLst>
  <p:sldIdLst>
    <p:sldId id="256" r:id="rId5"/>
    <p:sldId id="258" r:id="rId6"/>
    <p:sldId id="284" r:id="rId7"/>
    <p:sldId id="286" r:id="rId8"/>
    <p:sldId id="277" r:id="rId9"/>
    <p:sldId id="278" r:id="rId10"/>
    <p:sldId id="279" r:id="rId11"/>
    <p:sldId id="287" r:id="rId12"/>
    <p:sldId id="288" r:id="rId13"/>
    <p:sldId id="291" r:id="rId14"/>
    <p:sldId id="273" r:id="rId15"/>
    <p:sldId id="271" r:id="rId16"/>
    <p:sldId id="274" r:id="rId17"/>
    <p:sldId id="260" r:id="rId18"/>
    <p:sldId id="282" r:id="rId19"/>
    <p:sldId id="283"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snapToGrid="0" snapToObjects="1">
      <p:cViewPr varScale="1">
        <p:scale>
          <a:sx n="68" d="100"/>
          <a:sy n="68" d="100"/>
        </p:scale>
        <p:origin x="145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K Brown" userId="6a4e74ad-34f4-4744-90f4-00ced3ffe11a" providerId="ADAL" clId="{BA4F902A-3DFA-4BC5-875C-E1C8AEE028EA}"/>
    <pc:docChg chg="undo redo custSel addSld delSld modSld sldOrd">
      <pc:chgData name="Mrs K Brown" userId="6a4e74ad-34f4-4744-90f4-00ced3ffe11a" providerId="ADAL" clId="{BA4F902A-3DFA-4BC5-875C-E1C8AEE028EA}" dt="2025-07-11T08:39:33.623" v="1335" actId="20577"/>
      <pc:docMkLst>
        <pc:docMk/>
      </pc:docMkLst>
      <pc:sldChg chg="modSp">
        <pc:chgData name="Mrs K Brown" userId="6a4e74ad-34f4-4744-90f4-00ced3ffe11a" providerId="ADAL" clId="{BA4F902A-3DFA-4BC5-875C-E1C8AEE028EA}" dt="2025-07-02T21:53:43.766" v="947" actId="20577"/>
        <pc:sldMkLst>
          <pc:docMk/>
          <pc:sldMk cId="0" sldId="256"/>
        </pc:sldMkLst>
        <pc:spChg chg="mod">
          <ac:chgData name="Mrs K Brown" userId="6a4e74ad-34f4-4744-90f4-00ced3ffe11a" providerId="ADAL" clId="{BA4F902A-3DFA-4BC5-875C-E1C8AEE028EA}" dt="2025-07-02T21:53:43.766" v="947" actId="20577"/>
          <ac:spMkLst>
            <pc:docMk/>
            <pc:sldMk cId="0" sldId="256"/>
            <ac:spMk id="3" creationId="{00000000-0000-0000-0000-000000000000}"/>
          </ac:spMkLst>
        </pc:spChg>
      </pc:sldChg>
      <pc:sldChg chg="modSp ord">
        <pc:chgData name="Mrs K Brown" userId="6a4e74ad-34f4-4744-90f4-00ced3ffe11a" providerId="ADAL" clId="{BA4F902A-3DFA-4BC5-875C-E1C8AEE028EA}" dt="2025-07-11T08:36:18.231" v="1320" actId="20577"/>
        <pc:sldMkLst>
          <pc:docMk/>
          <pc:sldMk cId="0" sldId="258"/>
        </pc:sldMkLst>
        <pc:spChg chg="mod">
          <ac:chgData name="Mrs K Brown" userId="6a4e74ad-34f4-4744-90f4-00ced3ffe11a" providerId="ADAL" clId="{BA4F902A-3DFA-4BC5-875C-E1C8AEE028EA}" dt="2025-07-11T08:36:18.231" v="1320" actId="20577"/>
          <ac:spMkLst>
            <pc:docMk/>
            <pc:sldMk cId="0" sldId="258"/>
            <ac:spMk id="3" creationId="{00000000-0000-0000-0000-000000000000}"/>
          </ac:spMkLst>
        </pc:spChg>
      </pc:sldChg>
      <pc:sldChg chg="modSp">
        <pc:chgData name="Mrs K Brown" userId="6a4e74ad-34f4-4744-90f4-00ced3ffe11a" providerId="ADAL" clId="{BA4F902A-3DFA-4BC5-875C-E1C8AEE028EA}" dt="2025-07-11T08:39:33.623" v="1335" actId="20577"/>
        <pc:sldMkLst>
          <pc:docMk/>
          <pc:sldMk cId="0" sldId="260"/>
        </pc:sldMkLst>
        <pc:spChg chg="mod">
          <ac:chgData name="Mrs K Brown" userId="6a4e74ad-34f4-4744-90f4-00ced3ffe11a" providerId="ADAL" clId="{BA4F902A-3DFA-4BC5-875C-E1C8AEE028EA}" dt="2025-07-11T08:39:33.623" v="1335" actId="20577"/>
          <ac:spMkLst>
            <pc:docMk/>
            <pc:sldMk cId="0" sldId="260"/>
            <ac:spMk id="3" creationId="{00000000-0000-0000-0000-000000000000}"/>
          </ac:spMkLst>
        </pc:spChg>
      </pc:sldChg>
      <pc:sldChg chg="modSp ord">
        <pc:chgData name="Mrs K Brown" userId="6a4e74ad-34f4-4744-90f4-00ced3ffe11a" providerId="ADAL" clId="{BA4F902A-3DFA-4BC5-875C-E1C8AEE028EA}" dt="2025-07-02T22:55:58.203" v="1193" actId="255"/>
        <pc:sldMkLst>
          <pc:docMk/>
          <pc:sldMk cId="1844526861" sldId="273"/>
        </pc:sldMkLst>
        <pc:spChg chg="mod">
          <ac:chgData name="Mrs K Brown" userId="6a4e74ad-34f4-4744-90f4-00ced3ffe11a" providerId="ADAL" clId="{BA4F902A-3DFA-4BC5-875C-E1C8AEE028EA}" dt="2025-07-02T22:55:40.865" v="1192" actId="14100"/>
          <ac:spMkLst>
            <pc:docMk/>
            <pc:sldMk cId="1844526861" sldId="273"/>
            <ac:spMk id="2" creationId="{1C3FC1C2-DD7F-46FE-8A3B-14CB9B81F02E}"/>
          </ac:spMkLst>
        </pc:spChg>
        <pc:spChg chg="mod">
          <ac:chgData name="Mrs K Brown" userId="6a4e74ad-34f4-4744-90f4-00ced3ffe11a" providerId="ADAL" clId="{BA4F902A-3DFA-4BC5-875C-E1C8AEE028EA}" dt="2025-07-02T22:55:58.203" v="1193" actId="255"/>
          <ac:spMkLst>
            <pc:docMk/>
            <pc:sldMk cId="1844526861" sldId="273"/>
            <ac:spMk id="3" creationId="{BCA711CF-29EE-4A04-9AFB-B840E45C9D51}"/>
          </ac:spMkLst>
        </pc:spChg>
      </pc:sldChg>
      <pc:sldChg chg="modSp ord">
        <pc:chgData name="Mrs K Brown" userId="6a4e74ad-34f4-4744-90f4-00ced3ffe11a" providerId="ADAL" clId="{BA4F902A-3DFA-4BC5-875C-E1C8AEE028EA}" dt="2025-07-11T08:37:45.211" v="1331" actId="20577"/>
        <pc:sldMkLst>
          <pc:docMk/>
          <pc:sldMk cId="2797376414" sldId="277"/>
        </pc:sldMkLst>
        <pc:spChg chg="mod">
          <ac:chgData name="Mrs K Brown" userId="6a4e74ad-34f4-4744-90f4-00ced3ffe11a" providerId="ADAL" clId="{BA4F902A-3DFA-4BC5-875C-E1C8AEE028EA}" dt="2025-07-11T08:37:45.211" v="1331" actId="20577"/>
          <ac:spMkLst>
            <pc:docMk/>
            <pc:sldMk cId="2797376414" sldId="277"/>
            <ac:spMk id="3" creationId="{1DB2EE39-0599-466A-8241-D8570B6C8434}"/>
          </ac:spMkLst>
        </pc:spChg>
      </pc:sldChg>
      <pc:sldChg chg="modSp">
        <pc:chgData name="Mrs K Brown" userId="6a4e74ad-34f4-4744-90f4-00ced3ffe11a" providerId="ADAL" clId="{BA4F902A-3DFA-4BC5-875C-E1C8AEE028EA}" dt="2025-07-11T08:38:06.406" v="1332" actId="20577"/>
        <pc:sldMkLst>
          <pc:docMk/>
          <pc:sldMk cId="3429261888" sldId="278"/>
        </pc:sldMkLst>
        <pc:spChg chg="mod">
          <ac:chgData name="Mrs K Brown" userId="6a4e74ad-34f4-4744-90f4-00ced3ffe11a" providerId="ADAL" clId="{BA4F902A-3DFA-4BC5-875C-E1C8AEE028EA}" dt="2025-07-11T08:38:06.406" v="1332" actId="20577"/>
          <ac:spMkLst>
            <pc:docMk/>
            <pc:sldMk cId="3429261888" sldId="278"/>
            <ac:spMk id="3" creationId="{6AB184F1-FEAB-41F2-B815-289F7C03CB96}"/>
          </ac:spMkLst>
        </pc:spChg>
      </pc:sldChg>
      <pc:sldChg chg="modSp">
        <pc:chgData name="Mrs K Brown" userId="6a4e74ad-34f4-4744-90f4-00ced3ffe11a" providerId="ADAL" clId="{BA4F902A-3DFA-4BC5-875C-E1C8AEE028EA}" dt="2025-07-11T08:38:41.707" v="1334" actId="20577"/>
        <pc:sldMkLst>
          <pc:docMk/>
          <pc:sldMk cId="3723524051" sldId="279"/>
        </pc:sldMkLst>
        <pc:spChg chg="mod">
          <ac:chgData name="Mrs K Brown" userId="6a4e74ad-34f4-4744-90f4-00ced3ffe11a" providerId="ADAL" clId="{BA4F902A-3DFA-4BC5-875C-E1C8AEE028EA}" dt="2025-07-11T08:38:41.707" v="1334" actId="20577"/>
          <ac:spMkLst>
            <pc:docMk/>
            <pc:sldMk cId="3723524051" sldId="279"/>
            <ac:spMk id="3" creationId="{C838FDEA-E880-43AB-A697-787D85CA03CD}"/>
          </ac:spMkLst>
        </pc:spChg>
      </pc:sldChg>
      <pc:sldChg chg="modSp ord">
        <pc:chgData name="Mrs K Brown" userId="6a4e74ad-34f4-4744-90f4-00ced3ffe11a" providerId="ADAL" clId="{BA4F902A-3DFA-4BC5-875C-E1C8AEE028EA}" dt="2025-07-02T22:57:27.556" v="1194"/>
        <pc:sldMkLst>
          <pc:docMk/>
          <pc:sldMk cId="1372616579" sldId="282"/>
        </pc:sldMkLst>
        <pc:spChg chg="mod">
          <ac:chgData name="Mrs K Brown" userId="6a4e74ad-34f4-4744-90f4-00ced3ffe11a" providerId="ADAL" clId="{BA4F902A-3DFA-4BC5-875C-E1C8AEE028EA}" dt="2025-07-02T22:27:40.207" v="1078" actId="14100"/>
          <ac:spMkLst>
            <pc:docMk/>
            <pc:sldMk cId="1372616579" sldId="282"/>
            <ac:spMk id="3" creationId="{C5D57F71-791F-4FF9-A95A-CC7431038987}"/>
          </ac:spMkLst>
        </pc:spChg>
      </pc:sldChg>
      <pc:sldChg chg="ord">
        <pc:chgData name="Mrs K Brown" userId="6a4e74ad-34f4-4744-90f4-00ced3ffe11a" providerId="ADAL" clId="{BA4F902A-3DFA-4BC5-875C-E1C8AEE028EA}" dt="2025-07-02T22:57:29.837" v="1195"/>
        <pc:sldMkLst>
          <pc:docMk/>
          <pc:sldMk cId="1325205558" sldId="283"/>
        </pc:sldMkLst>
      </pc:sldChg>
      <pc:sldChg chg="modSp add">
        <pc:chgData name="Mrs K Brown" userId="6a4e74ad-34f4-4744-90f4-00ced3ffe11a" providerId="ADAL" clId="{BA4F902A-3DFA-4BC5-875C-E1C8AEE028EA}" dt="2025-07-11T08:37:09.625" v="1329" actId="20577"/>
        <pc:sldMkLst>
          <pc:docMk/>
          <pc:sldMk cId="4269676898" sldId="284"/>
        </pc:sldMkLst>
        <pc:spChg chg="mod">
          <ac:chgData name="Mrs K Brown" userId="6a4e74ad-34f4-4744-90f4-00ced3ffe11a" providerId="ADAL" clId="{BA4F902A-3DFA-4BC5-875C-E1C8AEE028EA}" dt="2025-07-02T21:14:03.795" v="86" actId="20577"/>
          <ac:spMkLst>
            <pc:docMk/>
            <pc:sldMk cId="4269676898" sldId="284"/>
            <ac:spMk id="2" creationId="{F7BF9B1A-62CC-4C3D-8FA9-3714C851DFF2}"/>
          </ac:spMkLst>
        </pc:spChg>
        <pc:spChg chg="mod">
          <ac:chgData name="Mrs K Brown" userId="6a4e74ad-34f4-4744-90f4-00ced3ffe11a" providerId="ADAL" clId="{BA4F902A-3DFA-4BC5-875C-E1C8AEE028EA}" dt="2025-07-11T08:37:09.625" v="1329" actId="20577"/>
          <ac:spMkLst>
            <pc:docMk/>
            <pc:sldMk cId="4269676898" sldId="284"/>
            <ac:spMk id="3" creationId="{1D2BB17F-9ADD-4014-AFF7-FD747250DE83}"/>
          </ac:spMkLst>
        </pc:spChg>
      </pc:sldChg>
      <pc:sldChg chg="modSp add ord">
        <pc:chgData name="Mrs K Brown" userId="6a4e74ad-34f4-4744-90f4-00ced3ffe11a" providerId="ADAL" clId="{BA4F902A-3DFA-4BC5-875C-E1C8AEE028EA}" dt="2025-07-11T08:37:27.463" v="1330"/>
        <pc:sldMkLst>
          <pc:docMk/>
          <pc:sldMk cId="3155649888" sldId="286"/>
        </pc:sldMkLst>
        <pc:spChg chg="mod">
          <ac:chgData name="Mrs K Brown" userId="6a4e74ad-34f4-4744-90f4-00ced3ffe11a" providerId="ADAL" clId="{BA4F902A-3DFA-4BC5-875C-E1C8AEE028EA}" dt="2025-07-02T21:48:32.069" v="864" actId="20577"/>
          <ac:spMkLst>
            <pc:docMk/>
            <pc:sldMk cId="3155649888" sldId="286"/>
            <ac:spMk id="2" creationId="{7447371E-0F83-4FCB-A177-94EDDC2A8278}"/>
          </ac:spMkLst>
        </pc:spChg>
        <pc:spChg chg="mod">
          <ac:chgData name="Mrs K Brown" userId="6a4e74ad-34f4-4744-90f4-00ced3ffe11a" providerId="ADAL" clId="{BA4F902A-3DFA-4BC5-875C-E1C8AEE028EA}" dt="2025-07-02T21:53:24.444" v="941" actId="20577"/>
          <ac:spMkLst>
            <pc:docMk/>
            <pc:sldMk cId="3155649888" sldId="286"/>
            <ac:spMk id="3" creationId="{55F325AD-5ADE-430E-942F-8C03C9FE3F66}"/>
          </ac:spMkLst>
        </pc:spChg>
      </pc:sldChg>
      <pc:sldChg chg="addSp delSp modSp add">
        <pc:chgData name="Mrs K Brown" userId="6a4e74ad-34f4-4744-90f4-00ced3ffe11a" providerId="ADAL" clId="{BA4F902A-3DFA-4BC5-875C-E1C8AEE028EA}" dt="2025-07-02T22:39:28.999" v="1094" actId="1076"/>
        <pc:sldMkLst>
          <pc:docMk/>
          <pc:sldMk cId="1330666478" sldId="287"/>
        </pc:sldMkLst>
        <pc:spChg chg="del mod">
          <ac:chgData name="Mrs K Brown" userId="6a4e74ad-34f4-4744-90f4-00ced3ffe11a" providerId="ADAL" clId="{BA4F902A-3DFA-4BC5-875C-E1C8AEE028EA}" dt="2025-07-02T22:39:09.818" v="1090"/>
          <ac:spMkLst>
            <pc:docMk/>
            <pc:sldMk cId="1330666478" sldId="287"/>
            <ac:spMk id="3" creationId="{951A3DAE-6A32-48E0-BD90-46DC26A2BEE6}"/>
          </ac:spMkLst>
        </pc:spChg>
        <pc:picChg chg="add mod">
          <ac:chgData name="Mrs K Brown" userId="6a4e74ad-34f4-4744-90f4-00ced3ffe11a" providerId="ADAL" clId="{BA4F902A-3DFA-4BC5-875C-E1C8AEE028EA}" dt="2025-07-02T22:39:28.999" v="1094" actId="1076"/>
          <ac:picMkLst>
            <pc:docMk/>
            <pc:sldMk cId="1330666478" sldId="287"/>
            <ac:picMk id="4" creationId="{11D4F080-3931-4141-98E9-A02CF5B3DF87}"/>
          </ac:picMkLst>
        </pc:picChg>
      </pc:sldChg>
      <pc:sldChg chg="addSp delSp modSp add">
        <pc:chgData name="Mrs K Brown" userId="6a4e74ad-34f4-4744-90f4-00ced3ffe11a" providerId="ADAL" clId="{BA4F902A-3DFA-4BC5-875C-E1C8AEE028EA}" dt="2025-07-02T22:42:09.294" v="1099" actId="1076"/>
        <pc:sldMkLst>
          <pc:docMk/>
          <pc:sldMk cId="783633435" sldId="288"/>
        </pc:sldMkLst>
        <pc:spChg chg="del">
          <ac:chgData name="Mrs K Brown" userId="6a4e74ad-34f4-4744-90f4-00ced3ffe11a" providerId="ADAL" clId="{BA4F902A-3DFA-4BC5-875C-E1C8AEE028EA}" dt="2025-07-02T22:41:59.344" v="1096"/>
          <ac:spMkLst>
            <pc:docMk/>
            <pc:sldMk cId="783633435" sldId="288"/>
            <ac:spMk id="3" creationId="{FA5B7BC8-FF5E-45F6-9FBC-C20A84B86BE7}"/>
          </ac:spMkLst>
        </pc:spChg>
        <pc:picChg chg="add mod">
          <ac:chgData name="Mrs K Brown" userId="6a4e74ad-34f4-4744-90f4-00ced3ffe11a" providerId="ADAL" clId="{BA4F902A-3DFA-4BC5-875C-E1C8AEE028EA}" dt="2025-07-02T22:42:09.294" v="1099" actId="1076"/>
          <ac:picMkLst>
            <pc:docMk/>
            <pc:sldMk cId="783633435" sldId="288"/>
            <ac:picMk id="4" creationId="{7BD46BBF-7058-4E5D-A566-87383EDC721E}"/>
          </ac:picMkLst>
        </pc:picChg>
      </pc:sldChg>
      <pc:sldChg chg="addSp delSp modSp add">
        <pc:chgData name="Mrs K Brown" userId="6a4e74ad-34f4-4744-90f4-00ced3ffe11a" providerId="ADAL" clId="{BA4F902A-3DFA-4BC5-875C-E1C8AEE028EA}" dt="2025-07-02T22:44:46.983" v="1122" actId="14100"/>
        <pc:sldMkLst>
          <pc:docMk/>
          <pc:sldMk cId="69565405" sldId="291"/>
        </pc:sldMkLst>
        <pc:spChg chg="mod">
          <ac:chgData name="Mrs K Brown" userId="6a4e74ad-34f4-4744-90f4-00ced3ffe11a" providerId="ADAL" clId="{BA4F902A-3DFA-4BC5-875C-E1C8AEE028EA}" dt="2025-07-02T22:44:35.346" v="1119" actId="20577"/>
          <ac:spMkLst>
            <pc:docMk/>
            <pc:sldMk cId="69565405" sldId="291"/>
            <ac:spMk id="2" creationId="{196E5E6A-A2AC-415B-AD91-4F016FDC63D4}"/>
          </ac:spMkLst>
        </pc:spChg>
        <pc:spChg chg="del">
          <ac:chgData name="Mrs K Brown" userId="6a4e74ad-34f4-4744-90f4-00ced3ffe11a" providerId="ADAL" clId="{BA4F902A-3DFA-4BC5-875C-E1C8AEE028EA}" dt="2025-07-02T22:44:40.282" v="1120"/>
          <ac:spMkLst>
            <pc:docMk/>
            <pc:sldMk cId="69565405" sldId="291"/>
            <ac:spMk id="3" creationId="{3D1E56A0-0897-4D98-9E47-5D7A0CFFD071}"/>
          </ac:spMkLst>
        </pc:spChg>
        <pc:picChg chg="add mod">
          <ac:chgData name="Mrs K Brown" userId="6a4e74ad-34f4-4744-90f4-00ced3ffe11a" providerId="ADAL" clId="{BA4F902A-3DFA-4BC5-875C-E1C8AEE028EA}" dt="2025-07-02T22:44:46.983" v="1122" actId="14100"/>
          <ac:picMkLst>
            <pc:docMk/>
            <pc:sldMk cId="69565405" sldId="291"/>
            <ac:picMk id="4" creationId="{D6847F23-FCFE-4E2F-915C-759D0D8C3E81}"/>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974013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7/11/2025</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2749827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341075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22397906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255206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BCAD085-E8A6-8845-BD4E-CB4CCA059FC4}" type="datetimeFigureOut">
              <a:rPr lang="en-US" smtClean="0"/>
              <a:t>7/11/2025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3628904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BCAD085-E8A6-8845-BD4E-CB4CCA059FC4}" type="datetimeFigureOut">
              <a:rPr lang="en-US" smtClean="0"/>
              <a:t>7/11/2025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28885418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2729655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389968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1197843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7/11/2025</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270340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7/11/2025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171058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4128046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7/11/2025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385406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5BCAD085-E8A6-8845-BD4E-CB4CCA059FC4}" type="datetimeFigureOut">
              <a:rPr lang="en-US" smtClean="0"/>
              <a:t>7/11/2025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1209839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7/11/2025</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3642536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7/11/2025</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C1FF6DA9-008F-8B48-92A6-B652298478BF}" type="slidenum">
              <a:rPr lang="en-US" smtClean="0"/>
              <a:t>‹#›</a:t>
            </a:fld>
            <a:endParaRPr lang="en-US"/>
          </a:p>
        </p:txBody>
      </p:sp>
    </p:spTree>
    <p:extLst>
      <p:ext uri="{BB962C8B-B14F-4D97-AF65-F5344CB8AC3E}">
        <p14:creationId xmlns:p14="http://schemas.microsoft.com/office/powerpoint/2010/main" val="3240120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5BCAD085-E8A6-8845-BD4E-CB4CCA059FC4}" type="datetimeFigureOut">
              <a:rPr lang="en-US" smtClean="0"/>
              <a:t>7/11/2025</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51760245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69" y="927098"/>
            <a:ext cx="7054141" cy="709865"/>
          </a:xfrm>
        </p:spPr>
        <p:txBody>
          <a:bodyPr/>
          <a:lstStyle/>
          <a:p>
            <a:r>
              <a:rPr lang="en-GB" dirty="0"/>
              <a:t>Curriculum Information meeting</a:t>
            </a:r>
            <a:endParaRPr dirty="0"/>
          </a:p>
        </p:txBody>
      </p:sp>
      <p:sp>
        <p:nvSpPr>
          <p:cNvPr id="3" name="Content Placeholder 2"/>
          <p:cNvSpPr>
            <a:spLocks noGrp="1"/>
          </p:cNvSpPr>
          <p:nvPr>
            <p:ph idx="1"/>
          </p:nvPr>
        </p:nvSpPr>
        <p:spPr/>
        <p:txBody>
          <a:bodyPr/>
          <a:lstStyle/>
          <a:p>
            <a:pPr marL="0" indent="0">
              <a:buNone/>
            </a:pPr>
            <a:endParaRPr dirty="0"/>
          </a:p>
          <a:p>
            <a:pPr marL="0" indent="0">
              <a:buNone/>
            </a:pPr>
            <a:r>
              <a:rPr lang="en-GB" dirty="0"/>
              <a:t>K Brown </a:t>
            </a:r>
          </a:p>
          <a:p>
            <a:pPr marL="0" indent="0">
              <a:buNone/>
            </a:pPr>
            <a:r>
              <a:rPr lang="en-GB" dirty="0"/>
              <a:t>July 2025</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E5E6A-A2AC-415B-AD91-4F016FDC63D4}"/>
              </a:ext>
            </a:extLst>
          </p:cNvPr>
          <p:cNvSpPr>
            <a:spLocks noGrp="1"/>
          </p:cNvSpPr>
          <p:nvPr>
            <p:ph type="title"/>
          </p:nvPr>
        </p:nvSpPr>
        <p:spPr/>
        <p:txBody>
          <a:bodyPr/>
          <a:lstStyle/>
          <a:p>
            <a:r>
              <a:rPr lang="en-GB" dirty="0"/>
              <a:t>Vocabulary</a:t>
            </a:r>
          </a:p>
        </p:txBody>
      </p:sp>
      <p:pic>
        <p:nvPicPr>
          <p:cNvPr id="4" name="Content Placeholder 3">
            <a:extLst>
              <a:ext uri="{FF2B5EF4-FFF2-40B4-BE49-F238E27FC236}">
                <a16:creationId xmlns:a16="http://schemas.microsoft.com/office/drawing/2014/main" id="{D6847F23-FCFE-4E2F-915C-759D0D8C3E81}"/>
              </a:ext>
            </a:extLst>
          </p:cNvPr>
          <p:cNvPicPr>
            <a:picLocks noGrp="1" noChangeAspect="1"/>
          </p:cNvPicPr>
          <p:nvPr>
            <p:ph idx="1"/>
          </p:nvPr>
        </p:nvPicPr>
        <p:blipFill>
          <a:blip r:embed="rId2"/>
          <a:stretch>
            <a:fillRect/>
          </a:stretch>
        </p:blipFill>
        <p:spPr>
          <a:xfrm>
            <a:off x="383665" y="2518117"/>
            <a:ext cx="8239830" cy="3916269"/>
          </a:xfrm>
          <a:prstGeom prst="rect">
            <a:avLst/>
          </a:prstGeom>
        </p:spPr>
      </p:pic>
    </p:spTree>
    <p:extLst>
      <p:ext uri="{BB962C8B-B14F-4D97-AF65-F5344CB8AC3E}">
        <p14:creationId xmlns:p14="http://schemas.microsoft.com/office/powerpoint/2010/main" val="6956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FC1C2-DD7F-46FE-8A3B-14CB9B81F02E}"/>
              </a:ext>
            </a:extLst>
          </p:cNvPr>
          <p:cNvSpPr>
            <a:spLocks noGrp="1"/>
          </p:cNvSpPr>
          <p:nvPr>
            <p:ph type="title"/>
          </p:nvPr>
        </p:nvSpPr>
        <p:spPr>
          <a:xfrm>
            <a:off x="865969" y="927098"/>
            <a:ext cx="7124479" cy="709865"/>
          </a:xfrm>
        </p:spPr>
        <p:txBody>
          <a:bodyPr/>
          <a:lstStyle/>
          <a:p>
            <a:r>
              <a:rPr lang="en-GB" dirty="0"/>
              <a:t>Curriculum/routine  changes </a:t>
            </a:r>
          </a:p>
        </p:txBody>
      </p:sp>
      <p:sp>
        <p:nvSpPr>
          <p:cNvPr id="3" name="Content Placeholder 2">
            <a:extLst>
              <a:ext uri="{FF2B5EF4-FFF2-40B4-BE49-F238E27FC236}">
                <a16:creationId xmlns:a16="http://schemas.microsoft.com/office/drawing/2014/main" id="{BCA711CF-29EE-4A04-9AFB-B840E45C9D51}"/>
              </a:ext>
            </a:extLst>
          </p:cNvPr>
          <p:cNvSpPr>
            <a:spLocks noGrp="1"/>
          </p:cNvSpPr>
          <p:nvPr>
            <p:ph idx="1"/>
          </p:nvPr>
        </p:nvSpPr>
        <p:spPr>
          <a:xfrm>
            <a:off x="864382" y="2489200"/>
            <a:ext cx="7435556" cy="3530600"/>
          </a:xfrm>
        </p:spPr>
        <p:txBody>
          <a:bodyPr>
            <a:normAutofit/>
          </a:bodyPr>
          <a:lstStyle/>
          <a:p>
            <a:r>
              <a:rPr lang="en-GB" sz="2000" dirty="0"/>
              <a:t>Year 3 children will have French during the KS1 collective worship.  in upstairs classrooms</a:t>
            </a:r>
          </a:p>
          <a:p>
            <a:r>
              <a:rPr lang="en-GB" sz="2000" dirty="0"/>
              <a:t>Year 3 children will be attending KS2 collective worships and spending playtimes etc in the KS2 playground.</a:t>
            </a:r>
          </a:p>
          <a:p>
            <a:r>
              <a:rPr lang="en-GB" sz="2000" dirty="0"/>
              <a:t> Likewise the year 2 children will go to KS1 collective worship and playgrounds.</a:t>
            </a:r>
          </a:p>
          <a:p>
            <a:endParaRPr lang="en-GB" dirty="0"/>
          </a:p>
        </p:txBody>
      </p:sp>
    </p:spTree>
    <p:extLst>
      <p:ext uri="{BB962C8B-B14F-4D97-AF65-F5344CB8AC3E}">
        <p14:creationId xmlns:p14="http://schemas.microsoft.com/office/powerpoint/2010/main" val="1844526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DF021-AEE5-4AC5-BE8F-137AD18799A9}"/>
              </a:ext>
            </a:extLst>
          </p:cNvPr>
          <p:cNvSpPr>
            <a:spLocks noGrp="1"/>
          </p:cNvSpPr>
          <p:nvPr>
            <p:ph type="title"/>
          </p:nvPr>
        </p:nvSpPr>
        <p:spPr>
          <a:xfrm>
            <a:off x="865969" y="927098"/>
            <a:ext cx="7687187" cy="943905"/>
          </a:xfrm>
        </p:spPr>
        <p:txBody>
          <a:bodyPr/>
          <a:lstStyle/>
          <a:p>
            <a:pPr algn="ctr"/>
            <a:r>
              <a:rPr lang="en-GB" dirty="0"/>
              <a:t>How assessment will work effectively in a mixed-year setting</a:t>
            </a:r>
          </a:p>
        </p:txBody>
      </p:sp>
      <p:sp>
        <p:nvSpPr>
          <p:cNvPr id="3" name="Content Placeholder 2">
            <a:extLst>
              <a:ext uri="{FF2B5EF4-FFF2-40B4-BE49-F238E27FC236}">
                <a16:creationId xmlns:a16="http://schemas.microsoft.com/office/drawing/2014/main" id="{CF280B56-4004-44EC-AC1F-34C9CC91634D}"/>
              </a:ext>
            </a:extLst>
          </p:cNvPr>
          <p:cNvSpPr>
            <a:spLocks noGrp="1"/>
          </p:cNvSpPr>
          <p:nvPr>
            <p:ph idx="1"/>
          </p:nvPr>
        </p:nvSpPr>
        <p:spPr/>
        <p:txBody>
          <a:bodyPr/>
          <a:lstStyle/>
          <a:p>
            <a:r>
              <a:rPr lang="en-GB" dirty="0"/>
              <a:t>Children will be assessed on their reading skills, writing and maths knowledge. </a:t>
            </a:r>
          </a:p>
          <a:p>
            <a:r>
              <a:rPr lang="en-GB" dirty="0"/>
              <a:t>We have identified key learning that will be assessed at the end of a unit of work – End points.</a:t>
            </a:r>
          </a:p>
          <a:p>
            <a:r>
              <a:rPr lang="en-GB" dirty="0"/>
              <a:t> The end points for science, history and geography will be assessed through ongoing work, short quizzes (linked to knowledge organiser info) and written explanations. </a:t>
            </a:r>
          </a:p>
          <a:p>
            <a:endParaRPr lang="en-GB" dirty="0"/>
          </a:p>
        </p:txBody>
      </p:sp>
    </p:spTree>
    <p:extLst>
      <p:ext uri="{BB962C8B-B14F-4D97-AF65-F5344CB8AC3E}">
        <p14:creationId xmlns:p14="http://schemas.microsoft.com/office/powerpoint/2010/main" val="1318677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9E497-7D55-4705-966F-52DC78D32BB8}"/>
              </a:ext>
            </a:extLst>
          </p:cNvPr>
          <p:cNvSpPr>
            <a:spLocks noGrp="1"/>
          </p:cNvSpPr>
          <p:nvPr>
            <p:ph type="title"/>
          </p:nvPr>
        </p:nvSpPr>
        <p:spPr>
          <a:xfrm>
            <a:off x="865970" y="927098"/>
            <a:ext cx="7715322" cy="1042379"/>
          </a:xfrm>
        </p:spPr>
        <p:txBody>
          <a:bodyPr/>
          <a:lstStyle/>
          <a:p>
            <a:pPr algn="ctr"/>
            <a:r>
              <a:rPr lang="en-GB" dirty="0"/>
              <a:t>Will my child be held back if she/he is placed in a mixed age class?</a:t>
            </a:r>
            <a:br>
              <a:rPr lang="en-GB" dirty="0"/>
            </a:br>
            <a:endParaRPr lang="en-GB" dirty="0"/>
          </a:p>
        </p:txBody>
      </p:sp>
      <p:sp>
        <p:nvSpPr>
          <p:cNvPr id="3" name="Content Placeholder 2">
            <a:extLst>
              <a:ext uri="{FF2B5EF4-FFF2-40B4-BE49-F238E27FC236}">
                <a16:creationId xmlns:a16="http://schemas.microsoft.com/office/drawing/2014/main" id="{84D8A8C9-429E-41F0-8DC0-FBD3897119DA}"/>
              </a:ext>
            </a:extLst>
          </p:cNvPr>
          <p:cNvSpPr>
            <a:spLocks noGrp="1"/>
          </p:cNvSpPr>
          <p:nvPr>
            <p:ph idx="1"/>
          </p:nvPr>
        </p:nvSpPr>
        <p:spPr>
          <a:xfrm>
            <a:off x="864382" y="2489200"/>
            <a:ext cx="7927926" cy="3530600"/>
          </a:xfrm>
        </p:spPr>
        <p:txBody>
          <a:bodyPr>
            <a:normAutofit/>
          </a:bodyPr>
          <a:lstStyle/>
          <a:p>
            <a:r>
              <a:rPr lang="en-GB" dirty="0"/>
              <a:t>Definitely not! The ways in which learning and teaching are organised means that teaching and work is tailored to the needs and current achievement levels of individual pupils. </a:t>
            </a:r>
          </a:p>
          <a:p>
            <a:r>
              <a:rPr lang="en-GB" dirty="0"/>
              <a:t>The Staff are very experienced at planning and delivering work to match the needs of their class.</a:t>
            </a:r>
          </a:p>
          <a:p>
            <a:r>
              <a:rPr lang="en-GB" dirty="0"/>
              <a:t>They provide challenge for the more able children and support for those needing more help whichever year group they are currently in.</a:t>
            </a:r>
          </a:p>
          <a:p>
            <a:r>
              <a:rPr lang="en-GB" dirty="0"/>
              <a:t>The school will plan the educational experiences for pupils in all classes in ways which ensure good progression and continuity, which ever year group or class they are in.</a:t>
            </a:r>
          </a:p>
          <a:p>
            <a:endParaRPr lang="en-GB" dirty="0"/>
          </a:p>
        </p:txBody>
      </p:sp>
    </p:spTree>
    <p:extLst>
      <p:ext uri="{BB962C8B-B14F-4D97-AF65-F5344CB8AC3E}">
        <p14:creationId xmlns:p14="http://schemas.microsoft.com/office/powerpoint/2010/main" val="3511595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Benefits of a Mixed-Age Class</a:t>
            </a:r>
          </a:p>
        </p:txBody>
      </p:sp>
      <p:sp>
        <p:nvSpPr>
          <p:cNvPr id="3" name="Content Placeholder 2"/>
          <p:cNvSpPr>
            <a:spLocks noGrp="1"/>
          </p:cNvSpPr>
          <p:nvPr>
            <p:ph idx="1"/>
          </p:nvPr>
        </p:nvSpPr>
        <p:spPr>
          <a:xfrm>
            <a:off x="864382" y="2489200"/>
            <a:ext cx="7632504" cy="3530600"/>
          </a:xfrm>
        </p:spPr>
        <p:txBody>
          <a:bodyPr>
            <a:normAutofit/>
          </a:bodyPr>
          <a:lstStyle/>
          <a:p>
            <a:r>
              <a:rPr sz="2000" dirty="0"/>
              <a:t>Peer mentoring and modelling</a:t>
            </a:r>
            <a:r>
              <a:rPr lang="en-GB" sz="2000" dirty="0"/>
              <a:t>– older children reinforce learning by helping younger peers</a:t>
            </a:r>
          </a:p>
          <a:p>
            <a:r>
              <a:rPr lang="en-GB" sz="2000" dirty="0"/>
              <a:t>Encourages responsibility and independence  - builds confidence</a:t>
            </a:r>
            <a:endParaRPr sz="2000" dirty="0"/>
          </a:p>
          <a:p>
            <a:r>
              <a:rPr sz="2000" dirty="0"/>
              <a:t> Promotes leadership empathy</a:t>
            </a:r>
            <a:r>
              <a:rPr lang="en-GB" sz="2000" dirty="0"/>
              <a:t> and collaboration</a:t>
            </a:r>
            <a:endParaRPr sz="2000" dirty="0"/>
          </a:p>
          <a:p>
            <a:r>
              <a:rPr sz="2000" dirty="0"/>
              <a:t>Flexible groupings</a:t>
            </a:r>
            <a:r>
              <a:rPr lang="en-GB" sz="2000" dirty="0"/>
              <a:t> to meet individual needs</a:t>
            </a:r>
            <a:endParaRPr sz="2000" dirty="0"/>
          </a:p>
          <a:p>
            <a:r>
              <a:rPr sz="2000" dirty="0"/>
              <a:t> Nurtures a family-style classroom</a:t>
            </a:r>
            <a:endParaRPr lang="en-GB" sz="2000" dirty="0"/>
          </a:p>
          <a:p>
            <a:r>
              <a:rPr lang="en-GB" sz="2000" dirty="0"/>
              <a:t>Younger children are inspired by older role models</a:t>
            </a:r>
          </a:p>
          <a:p>
            <a:pPr marL="0" indent="0">
              <a:buNone/>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1B7BD-73D8-4154-A0C3-3DDC7534612D}"/>
              </a:ext>
            </a:extLst>
          </p:cNvPr>
          <p:cNvSpPr>
            <a:spLocks noGrp="1"/>
          </p:cNvSpPr>
          <p:nvPr>
            <p:ph type="title"/>
          </p:nvPr>
        </p:nvSpPr>
        <p:spPr>
          <a:xfrm>
            <a:off x="865970" y="927098"/>
            <a:ext cx="7743458" cy="709865"/>
          </a:xfrm>
        </p:spPr>
        <p:txBody>
          <a:bodyPr/>
          <a:lstStyle/>
          <a:p>
            <a:pPr algn="ctr"/>
            <a:r>
              <a:rPr lang="en-GB" dirty="0"/>
              <a:t>Confidence and Independence in Year 2 Students</a:t>
            </a:r>
            <a:br>
              <a:rPr lang="en-GB" dirty="0"/>
            </a:br>
            <a:endParaRPr lang="en-GB" dirty="0"/>
          </a:p>
        </p:txBody>
      </p:sp>
      <p:sp>
        <p:nvSpPr>
          <p:cNvPr id="3" name="Content Placeholder 2">
            <a:extLst>
              <a:ext uri="{FF2B5EF4-FFF2-40B4-BE49-F238E27FC236}">
                <a16:creationId xmlns:a16="http://schemas.microsoft.com/office/drawing/2014/main" id="{C5D57F71-791F-4FF9-A95A-CC7431038987}"/>
              </a:ext>
            </a:extLst>
          </p:cNvPr>
          <p:cNvSpPr>
            <a:spLocks noGrp="1"/>
          </p:cNvSpPr>
          <p:nvPr>
            <p:ph idx="1"/>
          </p:nvPr>
        </p:nvSpPr>
        <p:spPr>
          <a:xfrm>
            <a:off x="864382" y="2489200"/>
            <a:ext cx="7743458" cy="3530600"/>
          </a:xfrm>
        </p:spPr>
        <p:txBody>
          <a:bodyPr/>
          <a:lstStyle/>
          <a:p>
            <a:r>
              <a:rPr lang="en-GB" dirty="0"/>
              <a:t>Opportunities for Year 2 students to engage in collaborative tasks with Year 3 peers can significantly boost their confidence and independence regarding problem-solving situations. </a:t>
            </a:r>
          </a:p>
          <a:p>
            <a:r>
              <a:rPr lang="en-GB" dirty="0"/>
              <a:t>As they participate actively in group projects, they learn to express their ideas and take ownership of their contributions. </a:t>
            </a:r>
          </a:p>
          <a:p>
            <a:r>
              <a:rPr lang="en-GB" dirty="0"/>
              <a:t>This active participation nurtures resilience and prepares young learners to tackle future challenges with greater assurance, creating a proactive attitude towards learning and personal growth.</a:t>
            </a:r>
          </a:p>
        </p:txBody>
      </p:sp>
    </p:spTree>
    <p:extLst>
      <p:ext uri="{BB962C8B-B14F-4D97-AF65-F5344CB8AC3E}">
        <p14:creationId xmlns:p14="http://schemas.microsoft.com/office/powerpoint/2010/main" val="1372616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AB048-9D02-486C-89D2-B9324366DFE6}"/>
              </a:ext>
            </a:extLst>
          </p:cNvPr>
          <p:cNvSpPr>
            <a:spLocks noGrp="1"/>
          </p:cNvSpPr>
          <p:nvPr>
            <p:ph type="title"/>
          </p:nvPr>
        </p:nvSpPr>
        <p:spPr>
          <a:xfrm>
            <a:off x="464234" y="927098"/>
            <a:ext cx="8932984" cy="709865"/>
          </a:xfrm>
        </p:spPr>
        <p:txBody>
          <a:bodyPr/>
          <a:lstStyle/>
          <a:p>
            <a:pPr algn="ctr"/>
            <a:r>
              <a:rPr lang="en-GB" dirty="0"/>
              <a:t>Leadership Development in </a:t>
            </a:r>
            <a:br>
              <a:rPr lang="en-GB" dirty="0"/>
            </a:br>
            <a:r>
              <a:rPr lang="en-GB" dirty="0"/>
              <a:t>Year 3 Students</a:t>
            </a:r>
            <a:br>
              <a:rPr lang="en-GB" dirty="0"/>
            </a:br>
            <a:endParaRPr lang="en-GB" dirty="0"/>
          </a:p>
        </p:txBody>
      </p:sp>
      <p:sp>
        <p:nvSpPr>
          <p:cNvPr id="3" name="Content Placeholder 2">
            <a:extLst>
              <a:ext uri="{FF2B5EF4-FFF2-40B4-BE49-F238E27FC236}">
                <a16:creationId xmlns:a16="http://schemas.microsoft.com/office/drawing/2014/main" id="{3CD98319-A77B-452B-8555-0A28EC79E33D}"/>
              </a:ext>
            </a:extLst>
          </p:cNvPr>
          <p:cNvSpPr>
            <a:spLocks noGrp="1"/>
          </p:cNvSpPr>
          <p:nvPr>
            <p:ph idx="1"/>
          </p:nvPr>
        </p:nvSpPr>
        <p:spPr>
          <a:xfrm>
            <a:off x="864382" y="2489200"/>
            <a:ext cx="7548098" cy="3855330"/>
          </a:xfrm>
        </p:spPr>
        <p:txBody>
          <a:bodyPr>
            <a:normAutofit/>
          </a:bodyPr>
          <a:lstStyle/>
          <a:p>
            <a:r>
              <a:rPr lang="en-US" sz="2000" dirty="0">
                <a:solidFill>
                  <a:srgbClr val="021639">
                    <a:alpha val="100000"/>
                  </a:srgbClr>
                </a:solidFill>
                <a:latin typeface="Calibri"/>
              </a:rPr>
              <a:t>For Year 3 students, mixed-age classrooms provide a valuable opportunity to enhance their leadership skills. By helping Year 2 classmates, they not only learn to assume responsibility but also develop a sense of pride in their role as mentors. </a:t>
            </a:r>
          </a:p>
          <a:p>
            <a:r>
              <a:rPr lang="en-US" sz="2000" dirty="0">
                <a:solidFill>
                  <a:srgbClr val="021639">
                    <a:alpha val="100000"/>
                  </a:srgbClr>
                </a:solidFill>
                <a:latin typeface="Calibri"/>
              </a:rPr>
              <a:t>Assisting younger peers reinforces their own learning as they explain concepts during collaborative projects. Furthermore, this experience fosters maturity and the ability to relate to various age groups, preparing them for future academic and social environments.</a:t>
            </a:r>
            <a:endParaRPr lang="en-GB" sz="2000" dirty="0"/>
          </a:p>
        </p:txBody>
      </p:sp>
    </p:spTree>
    <p:extLst>
      <p:ext uri="{BB962C8B-B14F-4D97-AF65-F5344CB8AC3E}">
        <p14:creationId xmlns:p14="http://schemas.microsoft.com/office/powerpoint/2010/main" val="1325205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6460-EA51-42F6-91FB-4F2DC70A998E}"/>
              </a:ext>
            </a:extLst>
          </p:cNvPr>
          <p:cNvSpPr>
            <a:spLocks noGrp="1"/>
          </p:cNvSpPr>
          <p:nvPr>
            <p:ph type="title"/>
          </p:nvPr>
        </p:nvSpPr>
        <p:spPr>
          <a:xfrm>
            <a:off x="865970" y="927098"/>
            <a:ext cx="7448036" cy="709865"/>
          </a:xfrm>
        </p:spPr>
        <p:txBody>
          <a:bodyPr/>
          <a:lstStyle/>
          <a:p>
            <a:r>
              <a:rPr lang="en-GB" dirty="0"/>
              <a:t>Research based benefits to mixed-aged classes</a:t>
            </a:r>
            <a:br>
              <a:rPr lang="en-GB" dirty="0"/>
            </a:br>
            <a:endParaRPr lang="en-GB" dirty="0"/>
          </a:p>
        </p:txBody>
      </p:sp>
      <p:sp>
        <p:nvSpPr>
          <p:cNvPr id="3" name="Content Placeholder 2">
            <a:extLst>
              <a:ext uri="{FF2B5EF4-FFF2-40B4-BE49-F238E27FC236}">
                <a16:creationId xmlns:a16="http://schemas.microsoft.com/office/drawing/2014/main" id="{289EB5D5-A4B5-4531-8626-0D42D67555FD}"/>
              </a:ext>
            </a:extLst>
          </p:cNvPr>
          <p:cNvSpPr>
            <a:spLocks noGrp="1"/>
          </p:cNvSpPr>
          <p:nvPr>
            <p:ph idx="1"/>
          </p:nvPr>
        </p:nvSpPr>
        <p:spPr>
          <a:xfrm>
            <a:off x="864382" y="2489199"/>
            <a:ext cx="7632504" cy="3967871"/>
          </a:xfrm>
        </p:spPr>
        <p:txBody>
          <a:bodyPr>
            <a:normAutofit fontScale="92500" lnSpcReduction="20000"/>
          </a:bodyPr>
          <a:lstStyle/>
          <a:p>
            <a:r>
              <a:rPr lang="en-GB" dirty="0"/>
              <a:t>A research study found that there is no empirical evidence that student learning suffered in any way in mixed age classrooms. </a:t>
            </a:r>
          </a:p>
          <a:p>
            <a:r>
              <a:rPr lang="en-GB" dirty="0"/>
              <a:t>Children in such classrooms did not learn more or less than students in single age classes. </a:t>
            </a:r>
          </a:p>
          <a:p>
            <a:r>
              <a:rPr lang="en-GB" dirty="0"/>
              <a:t>In fact, students in multi age classes scored higher on attitudes towards school, personal adjustment and self-concept than students in single age classes.</a:t>
            </a:r>
          </a:p>
          <a:p>
            <a:r>
              <a:rPr lang="en-GB" dirty="0"/>
              <a:t>Various studies have shown that students in mixed-age classrooms often demonstrate higher levels of academic achievement compared to those in traditional year-specific classes. The integration of different age groups promotes a motivating learning environment; when students see their peers engaged and excited about their education, it fosters a culture of enthusiasm and curiosity. This diverse classroom dynamic encourages all children to strive for excellence and contributes significantly to their overall academic success.</a:t>
            </a:r>
          </a:p>
        </p:txBody>
      </p:sp>
    </p:spTree>
    <p:extLst>
      <p:ext uri="{BB962C8B-B14F-4D97-AF65-F5344CB8AC3E}">
        <p14:creationId xmlns:p14="http://schemas.microsoft.com/office/powerpoint/2010/main" val="59078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7630916" cy="709865"/>
          </a:xfrm>
        </p:spPr>
        <p:txBody>
          <a:bodyPr/>
          <a:lstStyle/>
          <a:p>
            <a:r>
              <a:rPr lang="en-GB" dirty="0"/>
              <a:t>How the curriculum is being structured across the two-year groups</a:t>
            </a:r>
            <a:endParaRPr dirty="0"/>
          </a:p>
        </p:txBody>
      </p:sp>
      <p:sp>
        <p:nvSpPr>
          <p:cNvPr id="3" name="Content Placeholder 2"/>
          <p:cNvSpPr>
            <a:spLocks noGrp="1"/>
          </p:cNvSpPr>
          <p:nvPr>
            <p:ph idx="1"/>
          </p:nvPr>
        </p:nvSpPr>
        <p:spPr>
          <a:xfrm>
            <a:off x="864381" y="2489199"/>
            <a:ext cx="7970129" cy="4249225"/>
          </a:xfrm>
        </p:spPr>
        <p:txBody>
          <a:bodyPr>
            <a:normAutofit lnSpcReduction="10000"/>
          </a:bodyPr>
          <a:lstStyle/>
          <a:p>
            <a:r>
              <a:rPr lang="en-GB" dirty="0"/>
              <a:t>The curriculum will be on a two year rolling programme with a clear and balanced approach to planning for progression and continuity</a:t>
            </a:r>
          </a:p>
          <a:p>
            <a:r>
              <a:rPr lang="en-GB" dirty="0"/>
              <a:t>The current Year 1/2 class have mainly followed the year 2 curriculum this year. Going forward they will mainly follow the year 3 curriculum (except for English and maths)which are taught according to individual year group expectations.</a:t>
            </a:r>
          </a:p>
          <a:p>
            <a:r>
              <a:rPr lang="en-GB" dirty="0"/>
              <a:t>There will be end points for each year group covering objectives/skills as outlined by the national curriculum.</a:t>
            </a:r>
            <a:endParaRPr dirty="0"/>
          </a:p>
          <a:p>
            <a:r>
              <a:rPr dirty="0"/>
              <a:t>Differentiated planning</a:t>
            </a:r>
            <a:r>
              <a:rPr lang="en-GB" dirty="0"/>
              <a:t> to show clear objectives for each year group.</a:t>
            </a:r>
            <a:endParaRPr dirty="0"/>
          </a:p>
          <a:p>
            <a:r>
              <a:rPr dirty="0"/>
              <a:t>Mixed whole-class and group teaching</a:t>
            </a:r>
          </a:p>
          <a:p>
            <a:r>
              <a:rPr lang="en-GB" dirty="0"/>
              <a:t>Any gaps in knowledge for the year 2 children will be addressed within the taught curriculum </a:t>
            </a:r>
          </a:p>
          <a:p>
            <a:endParaRPr lang="en-GB" dirty="0"/>
          </a:p>
          <a:p>
            <a:endParaRPr lang="en-GB" dirty="0"/>
          </a:p>
          <a:p>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F9B1A-62CC-4C3D-8FA9-3714C851DFF2}"/>
              </a:ext>
            </a:extLst>
          </p:cNvPr>
          <p:cNvSpPr>
            <a:spLocks noGrp="1"/>
          </p:cNvSpPr>
          <p:nvPr>
            <p:ph type="title"/>
          </p:nvPr>
        </p:nvSpPr>
        <p:spPr/>
        <p:txBody>
          <a:bodyPr/>
          <a:lstStyle/>
          <a:p>
            <a:r>
              <a:rPr lang="en-GB" dirty="0"/>
              <a:t>English</a:t>
            </a:r>
          </a:p>
        </p:txBody>
      </p:sp>
      <p:sp>
        <p:nvSpPr>
          <p:cNvPr id="3" name="Content Placeholder 2">
            <a:extLst>
              <a:ext uri="{FF2B5EF4-FFF2-40B4-BE49-F238E27FC236}">
                <a16:creationId xmlns:a16="http://schemas.microsoft.com/office/drawing/2014/main" id="{1D2BB17F-9ADD-4014-AFF7-FD747250DE83}"/>
              </a:ext>
            </a:extLst>
          </p:cNvPr>
          <p:cNvSpPr>
            <a:spLocks noGrp="1"/>
          </p:cNvSpPr>
          <p:nvPr>
            <p:ph idx="1"/>
          </p:nvPr>
        </p:nvSpPr>
        <p:spPr>
          <a:xfrm>
            <a:off x="506437" y="2104491"/>
            <a:ext cx="8285871" cy="4310377"/>
          </a:xfrm>
        </p:spPr>
        <p:txBody>
          <a:bodyPr>
            <a:normAutofit/>
          </a:bodyPr>
          <a:lstStyle/>
          <a:p>
            <a:r>
              <a:rPr lang="en-GB" dirty="0"/>
              <a:t>All children will study the same core text but grammar, punctuation, and composition tasks will be differentiated according to Year 2 or Year 3 expectations. </a:t>
            </a:r>
          </a:p>
          <a:p>
            <a:r>
              <a:rPr lang="en-GB" dirty="0"/>
              <a:t>The Red Prince - Purpose  - to retell a story</a:t>
            </a:r>
          </a:p>
          <a:p>
            <a:r>
              <a:rPr lang="en-GB" dirty="0"/>
              <a:t>Week one read story  - immerse children in the text -  predict /infer/ develop language of story – role play </a:t>
            </a:r>
          </a:p>
          <a:p>
            <a:r>
              <a:rPr lang="en-GB" dirty="0"/>
              <a:t>Week 2 Develop skills (grammar/punctuation/sentence structure </a:t>
            </a:r>
          </a:p>
          <a:p>
            <a:r>
              <a:rPr lang="en-US" dirty="0"/>
              <a:t>Year 2 start to look at expanded noun phrases and sentence types </a:t>
            </a:r>
          </a:p>
          <a:p>
            <a:r>
              <a:rPr lang="en-US" dirty="0"/>
              <a:t>Year 3 will revise year 2 content but introduce new learning </a:t>
            </a:r>
            <a:r>
              <a:rPr lang="en-US" dirty="0" err="1"/>
              <a:t>e.g</a:t>
            </a:r>
            <a:r>
              <a:rPr lang="en-US" dirty="0"/>
              <a:t> Inverted commas</a:t>
            </a:r>
          </a:p>
          <a:p>
            <a:r>
              <a:rPr lang="en-US" dirty="0"/>
              <a:t>Week 3  - writing week – use skills, vocabulary and understanding of the text to retell the story at their level</a:t>
            </a:r>
          </a:p>
          <a:p>
            <a:endParaRPr lang="en-GB"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69676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7371E-0F83-4FCB-A177-94EDDC2A8278}"/>
              </a:ext>
            </a:extLst>
          </p:cNvPr>
          <p:cNvSpPr>
            <a:spLocks noGrp="1"/>
          </p:cNvSpPr>
          <p:nvPr>
            <p:ph type="title"/>
          </p:nvPr>
        </p:nvSpPr>
        <p:spPr/>
        <p:txBody>
          <a:bodyPr/>
          <a:lstStyle/>
          <a:p>
            <a:r>
              <a:rPr lang="en-GB" dirty="0"/>
              <a:t>English</a:t>
            </a:r>
          </a:p>
        </p:txBody>
      </p:sp>
      <p:sp>
        <p:nvSpPr>
          <p:cNvPr id="3" name="Content Placeholder 2">
            <a:extLst>
              <a:ext uri="{FF2B5EF4-FFF2-40B4-BE49-F238E27FC236}">
                <a16:creationId xmlns:a16="http://schemas.microsoft.com/office/drawing/2014/main" id="{55F325AD-5ADE-430E-942F-8C03C9FE3F66}"/>
              </a:ext>
            </a:extLst>
          </p:cNvPr>
          <p:cNvSpPr>
            <a:spLocks noGrp="1"/>
          </p:cNvSpPr>
          <p:nvPr>
            <p:ph idx="1"/>
          </p:nvPr>
        </p:nvSpPr>
        <p:spPr>
          <a:xfrm>
            <a:off x="864381" y="2489200"/>
            <a:ext cx="7745047" cy="3742788"/>
          </a:xfrm>
        </p:spPr>
        <p:txBody>
          <a:bodyPr/>
          <a:lstStyle/>
          <a:p>
            <a:r>
              <a:rPr lang="en-GB" dirty="0"/>
              <a:t>📚 Reading</a:t>
            </a:r>
          </a:p>
          <a:p>
            <a:r>
              <a:rPr lang="en-GB" dirty="0"/>
              <a:t>Both year groups will continue with guided reading sessions using phonic/fluency appropriate texts. Children will be grouped in own year group across the classes.</a:t>
            </a:r>
          </a:p>
          <a:p>
            <a:r>
              <a:rPr lang="en-GB" dirty="0"/>
              <a:t>📖 Phonics &amp; Spelling</a:t>
            </a:r>
          </a:p>
          <a:p>
            <a:r>
              <a:rPr lang="en-GB" dirty="0"/>
              <a:t>Year 2: Will continue with Little </a:t>
            </a:r>
            <a:r>
              <a:rPr lang="en-GB" dirty="0" err="1"/>
              <a:t>Wandle</a:t>
            </a:r>
            <a:r>
              <a:rPr lang="en-GB" dirty="0"/>
              <a:t> Phonics.</a:t>
            </a:r>
          </a:p>
          <a:p>
            <a:r>
              <a:rPr lang="en-GB" dirty="0"/>
              <a:t>Year 3: Will follow the Read Write Inc. Spelling programme. These will be taught separately.</a:t>
            </a:r>
          </a:p>
          <a:p>
            <a:endParaRPr lang="en-GB" dirty="0"/>
          </a:p>
        </p:txBody>
      </p:sp>
    </p:spTree>
    <p:extLst>
      <p:ext uri="{BB962C8B-B14F-4D97-AF65-F5344CB8AC3E}">
        <p14:creationId xmlns:p14="http://schemas.microsoft.com/office/powerpoint/2010/main" val="3155649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2131-5005-4F3D-B4EF-12942C7397F6}"/>
              </a:ext>
            </a:extLst>
          </p:cNvPr>
          <p:cNvSpPr>
            <a:spLocks noGrp="1"/>
          </p:cNvSpPr>
          <p:nvPr>
            <p:ph type="title"/>
          </p:nvPr>
        </p:nvSpPr>
        <p:spPr>
          <a:xfrm>
            <a:off x="865970" y="927098"/>
            <a:ext cx="7265156" cy="709865"/>
          </a:xfrm>
        </p:spPr>
        <p:txBody>
          <a:bodyPr/>
          <a:lstStyle/>
          <a:p>
            <a:r>
              <a:rPr lang="en-GB" dirty="0"/>
              <a:t> Maths in a Mixed Year 2/3 Class</a:t>
            </a:r>
            <a:br>
              <a:rPr lang="en-GB" dirty="0"/>
            </a:br>
            <a:endParaRPr lang="en-GB" dirty="0"/>
          </a:p>
        </p:txBody>
      </p:sp>
      <p:sp>
        <p:nvSpPr>
          <p:cNvPr id="3" name="Content Placeholder 2">
            <a:extLst>
              <a:ext uri="{FF2B5EF4-FFF2-40B4-BE49-F238E27FC236}">
                <a16:creationId xmlns:a16="http://schemas.microsoft.com/office/drawing/2014/main" id="{1DB2EE39-0599-466A-8241-D8570B6C8434}"/>
              </a:ext>
            </a:extLst>
          </p:cNvPr>
          <p:cNvSpPr>
            <a:spLocks noGrp="1"/>
          </p:cNvSpPr>
          <p:nvPr>
            <p:ph idx="1"/>
          </p:nvPr>
        </p:nvSpPr>
        <p:spPr>
          <a:xfrm>
            <a:off x="597095" y="2328008"/>
            <a:ext cx="7857588" cy="3960249"/>
          </a:xfrm>
        </p:spPr>
        <p:txBody>
          <a:bodyPr>
            <a:normAutofit fontScale="25000" lnSpcReduction="20000"/>
          </a:bodyPr>
          <a:lstStyle/>
          <a:p>
            <a:r>
              <a:rPr lang="en-GB" sz="7200" dirty="0"/>
              <a:t>	Topics will be taught across both groups, but with clear age-related expectations</a:t>
            </a:r>
          </a:p>
          <a:p>
            <a:r>
              <a:rPr lang="en-GB" sz="7200" dirty="0"/>
              <a:t> Both year groups are taught explicitly and supported with group tasks, practical resources, and scaffolded work</a:t>
            </a:r>
          </a:p>
          <a:p>
            <a:r>
              <a:rPr lang="en-GB" sz="7200" dirty="0"/>
              <a:t>Practical, hands-on learning (manipulatives, visual models, real-life contexts) ensures deeper understanding for all.</a:t>
            </a:r>
          </a:p>
          <a:p>
            <a:r>
              <a:rPr lang="en-GB" sz="7200" dirty="0"/>
              <a:t>Challenge tasks are built in to stretch learners as well as targeted support and visual aids for those needing more help.</a:t>
            </a:r>
          </a:p>
          <a:p>
            <a:r>
              <a:rPr lang="en-GB" sz="7200" dirty="0"/>
              <a:t>Regular assessment informs planning to keep children appropriately challenged and supported.</a:t>
            </a:r>
          </a:p>
          <a:p>
            <a:r>
              <a:rPr lang="en-GB" sz="7200" dirty="0"/>
              <a:t>All children access the learning at their level, with challenge, support, and progression built in.</a:t>
            </a:r>
          </a:p>
          <a:p>
            <a:r>
              <a:rPr lang="en-GB" sz="7200" dirty="0"/>
              <a:t>Goal: To develop mathematical fluency, reasoning, and confidence—for every learner, at every stage</a:t>
            </a:r>
          </a:p>
          <a:p>
            <a:endParaRPr lang="en-GB" sz="2900" dirty="0"/>
          </a:p>
          <a:p>
            <a:endParaRPr lang="en-GB" sz="2900" dirty="0"/>
          </a:p>
          <a:p>
            <a:endParaRPr lang="en-GB" sz="2900" dirty="0"/>
          </a:p>
          <a:p>
            <a:endParaRPr lang="en-GB" sz="2900" dirty="0"/>
          </a:p>
          <a:p>
            <a:pPr marL="0" indent="0">
              <a:buNone/>
            </a:pPr>
            <a:r>
              <a:rPr lang="en-GB" sz="2900" dirty="0"/>
              <a:t>		</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2797376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2AFD7-3E5B-477E-B50B-3E1317082DEE}"/>
              </a:ext>
            </a:extLst>
          </p:cNvPr>
          <p:cNvSpPr>
            <a:spLocks noGrp="1"/>
          </p:cNvSpPr>
          <p:nvPr>
            <p:ph type="title"/>
          </p:nvPr>
        </p:nvSpPr>
        <p:spPr>
          <a:xfrm>
            <a:off x="865969" y="927098"/>
            <a:ext cx="7940406" cy="709865"/>
          </a:xfrm>
        </p:spPr>
        <p:txBody>
          <a:bodyPr/>
          <a:lstStyle/>
          <a:p>
            <a:r>
              <a:rPr lang="en-GB" dirty="0"/>
              <a:t>: How Differentiation Works in Practice </a:t>
            </a:r>
          </a:p>
        </p:txBody>
      </p:sp>
      <p:sp>
        <p:nvSpPr>
          <p:cNvPr id="3" name="Content Placeholder 2">
            <a:extLst>
              <a:ext uri="{FF2B5EF4-FFF2-40B4-BE49-F238E27FC236}">
                <a16:creationId xmlns:a16="http://schemas.microsoft.com/office/drawing/2014/main" id="{6AB184F1-FEAB-41F2-B815-289F7C03CB96}"/>
              </a:ext>
            </a:extLst>
          </p:cNvPr>
          <p:cNvSpPr>
            <a:spLocks noGrp="1"/>
          </p:cNvSpPr>
          <p:nvPr>
            <p:ph idx="1"/>
          </p:nvPr>
        </p:nvSpPr>
        <p:spPr>
          <a:xfrm>
            <a:off x="864382" y="2349305"/>
            <a:ext cx="7940406" cy="4149969"/>
          </a:xfrm>
        </p:spPr>
        <p:txBody>
          <a:bodyPr>
            <a:normAutofit/>
          </a:bodyPr>
          <a:lstStyle/>
          <a:p>
            <a:r>
              <a:rPr lang="en-GB" dirty="0"/>
              <a:t> Maths – Learning Objective: Addition and Subtraction Strategies</a:t>
            </a:r>
          </a:p>
          <a:p>
            <a:r>
              <a:rPr lang="en-GB" dirty="0"/>
              <a:t>Introduce addition strategies using visual aids (number lines, part-part-whole models).</a:t>
            </a:r>
          </a:p>
          <a:p>
            <a:r>
              <a:rPr lang="en-GB" dirty="0"/>
              <a:t>Year 2 focus:</a:t>
            </a:r>
          </a:p>
          <a:p>
            <a:r>
              <a:rPr lang="en-GB" dirty="0"/>
              <a:t>Adding and subtracting two-digit numbers using number bonds and concrete resources.</a:t>
            </a:r>
          </a:p>
          <a:p>
            <a:r>
              <a:rPr lang="en-GB" dirty="0"/>
              <a:t>Using tens and ones to understand place value.</a:t>
            </a:r>
          </a:p>
          <a:p>
            <a:r>
              <a:rPr lang="en-GB" dirty="0"/>
              <a:t>E.g., 23 + 15 using cubes and counting on.</a:t>
            </a:r>
          </a:p>
          <a:p>
            <a:r>
              <a:rPr lang="en-GB" dirty="0"/>
              <a:t>Year 3 focus:</a:t>
            </a:r>
          </a:p>
          <a:p>
            <a:r>
              <a:rPr lang="en-GB" dirty="0"/>
              <a:t>Using formal written methods (column addition/subtraction).</a:t>
            </a:r>
          </a:p>
          <a:p>
            <a:r>
              <a:rPr lang="en-GB" dirty="0"/>
              <a:t>E.g., 243 + 159 using column method and checking with inverse.</a:t>
            </a:r>
          </a:p>
          <a:p>
            <a:endParaRPr lang="en-GB" dirty="0"/>
          </a:p>
        </p:txBody>
      </p:sp>
    </p:spTree>
    <p:extLst>
      <p:ext uri="{BB962C8B-B14F-4D97-AF65-F5344CB8AC3E}">
        <p14:creationId xmlns:p14="http://schemas.microsoft.com/office/powerpoint/2010/main" val="3429261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69CFA-65BA-4DA5-AE0F-6744922E4006}"/>
              </a:ext>
            </a:extLst>
          </p:cNvPr>
          <p:cNvSpPr>
            <a:spLocks noGrp="1"/>
          </p:cNvSpPr>
          <p:nvPr>
            <p:ph type="title"/>
          </p:nvPr>
        </p:nvSpPr>
        <p:spPr/>
        <p:txBody>
          <a:bodyPr/>
          <a:lstStyle/>
          <a:p>
            <a:r>
              <a:rPr lang="en-GB" dirty="0"/>
              <a:t>Curriculum Progression</a:t>
            </a:r>
          </a:p>
        </p:txBody>
      </p:sp>
      <p:sp>
        <p:nvSpPr>
          <p:cNvPr id="3" name="Content Placeholder 2">
            <a:extLst>
              <a:ext uri="{FF2B5EF4-FFF2-40B4-BE49-F238E27FC236}">
                <a16:creationId xmlns:a16="http://schemas.microsoft.com/office/drawing/2014/main" id="{C838FDEA-E880-43AB-A697-787D85CA03CD}"/>
              </a:ext>
            </a:extLst>
          </p:cNvPr>
          <p:cNvSpPr>
            <a:spLocks noGrp="1"/>
          </p:cNvSpPr>
          <p:nvPr>
            <p:ph idx="1"/>
          </p:nvPr>
        </p:nvSpPr>
        <p:spPr>
          <a:xfrm>
            <a:off x="864382" y="2489200"/>
            <a:ext cx="7716910" cy="4263292"/>
          </a:xfrm>
        </p:spPr>
        <p:txBody>
          <a:bodyPr>
            <a:normAutofit/>
          </a:bodyPr>
          <a:lstStyle/>
          <a:p>
            <a:r>
              <a:rPr lang="en-GB" dirty="0"/>
              <a:t>The children will be taught using the school’s subject progression of skills and the NC. year group expectations/objectives. </a:t>
            </a:r>
          </a:p>
          <a:p>
            <a:r>
              <a:rPr lang="en-GB" dirty="0"/>
              <a:t>Planning is carefully mapped to ensure no objectives are missed across the year.</a:t>
            </a:r>
          </a:p>
          <a:p>
            <a:r>
              <a:rPr lang="en-GB" dirty="0"/>
              <a:t> Our medium-term planning shows clear links with prior learning and the new knowledge as well as key vocabulary children are expected to know</a:t>
            </a:r>
          </a:p>
          <a:p>
            <a:r>
              <a:rPr lang="en-GB" dirty="0"/>
              <a:t>On going formative assessment allows us to monitor progress closely and adapt teaching accordingly, ensuring every child moves forward confidently.</a:t>
            </a:r>
          </a:p>
          <a:p>
            <a:r>
              <a:rPr lang="en-GB" dirty="0"/>
              <a:t>As with any lesson differentiation will be planned for those children that need more support and those that need challenge. </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3723524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1DC0F-88C0-4B63-AABE-4A0B76567CD1}"/>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11D4F080-3931-4141-98E9-A02CF5B3DF87}"/>
              </a:ext>
            </a:extLst>
          </p:cNvPr>
          <p:cNvPicPr>
            <a:picLocks noGrp="1" noChangeAspect="1"/>
          </p:cNvPicPr>
          <p:nvPr>
            <p:ph idx="1"/>
          </p:nvPr>
        </p:nvPicPr>
        <p:blipFill>
          <a:blip r:embed="rId2"/>
          <a:stretch>
            <a:fillRect/>
          </a:stretch>
        </p:blipFill>
        <p:spPr>
          <a:xfrm>
            <a:off x="671142" y="294051"/>
            <a:ext cx="6826937" cy="6748915"/>
          </a:xfrm>
          <a:prstGeom prst="rect">
            <a:avLst/>
          </a:prstGeom>
        </p:spPr>
      </p:pic>
    </p:spTree>
    <p:extLst>
      <p:ext uri="{BB962C8B-B14F-4D97-AF65-F5344CB8AC3E}">
        <p14:creationId xmlns:p14="http://schemas.microsoft.com/office/powerpoint/2010/main" val="1330666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CC14A-EF54-4B4F-9252-BCD5FAB8EDE9}"/>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7BD46BBF-7058-4E5D-A566-87383EDC721E}"/>
              </a:ext>
            </a:extLst>
          </p:cNvPr>
          <p:cNvPicPr>
            <a:picLocks noGrp="1" noChangeAspect="1"/>
          </p:cNvPicPr>
          <p:nvPr>
            <p:ph idx="1"/>
          </p:nvPr>
        </p:nvPicPr>
        <p:blipFill>
          <a:blip r:embed="rId2"/>
          <a:stretch>
            <a:fillRect/>
          </a:stretch>
        </p:blipFill>
        <p:spPr>
          <a:xfrm>
            <a:off x="739361" y="76683"/>
            <a:ext cx="6589907" cy="6781317"/>
          </a:xfrm>
          <a:prstGeom prst="rect">
            <a:avLst/>
          </a:prstGeom>
        </p:spPr>
      </p:pic>
    </p:spTree>
    <p:extLst>
      <p:ext uri="{BB962C8B-B14F-4D97-AF65-F5344CB8AC3E}">
        <p14:creationId xmlns:p14="http://schemas.microsoft.com/office/powerpoint/2010/main" val="7836334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5B4A755619B9439D26B78229B53503" ma:contentTypeVersion="18" ma:contentTypeDescription="Create a new document." ma:contentTypeScope="" ma:versionID="1a475ddfc6acb546ce045d0d250dfdd8">
  <xsd:schema xmlns:xsd="http://www.w3.org/2001/XMLSchema" xmlns:xs="http://www.w3.org/2001/XMLSchema" xmlns:p="http://schemas.microsoft.com/office/2006/metadata/properties" xmlns:ns3="a092f7f4-02d6-4f8e-a85e-5919ee639850" xmlns:ns4="7a38fd17-dbd4-4030-a5a8-67d1a871912f" targetNamespace="http://schemas.microsoft.com/office/2006/metadata/properties" ma:root="true" ma:fieldsID="13ce7311454b09ffd19dae583e611442" ns3:_="" ns4:_="">
    <xsd:import namespace="a092f7f4-02d6-4f8e-a85e-5919ee639850"/>
    <xsd:import namespace="7a38fd17-dbd4-4030-a5a8-67d1a871912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SystemTag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92f7f4-02d6-4f8e-a85e-5919ee63985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a38fd17-dbd4-4030-a5a8-67d1a871912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092f7f4-02d6-4f8e-a85e-5919ee639850" xsi:nil="true"/>
  </documentManagement>
</p:properties>
</file>

<file path=customXml/itemProps1.xml><?xml version="1.0" encoding="utf-8"?>
<ds:datastoreItem xmlns:ds="http://schemas.openxmlformats.org/officeDocument/2006/customXml" ds:itemID="{2323E1C7-D80C-47F1-8EB3-46A8E4158845}">
  <ds:schemaRefs>
    <ds:schemaRef ds:uri="http://schemas.microsoft.com/sharepoint/v3/contenttype/forms"/>
  </ds:schemaRefs>
</ds:datastoreItem>
</file>

<file path=customXml/itemProps2.xml><?xml version="1.0" encoding="utf-8"?>
<ds:datastoreItem xmlns:ds="http://schemas.openxmlformats.org/officeDocument/2006/customXml" ds:itemID="{4A100556-AAE6-40CB-B1FA-A6DCE88D1E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92f7f4-02d6-4f8e-a85e-5919ee639850"/>
    <ds:schemaRef ds:uri="7a38fd17-dbd4-4030-a5a8-67d1a87191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DAF1C1-B42A-4C7F-8AF9-23FE08C10C53}">
  <ds:schemaRefs>
    <ds:schemaRef ds:uri="http://schemas.microsoft.com/office/2006/documentManagement/types"/>
    <ds:schemaRef ds:uri="http://purl.org/dc/terms/"/>
    <ds:schemaRef ds:uri="http://www.w3.org/XML/1998/namespace"/>
    <ds:schemaRef ds:uri="http://schemas.microsoft.com/office/2006/metadata/properties"/>
    <ds:schemaRef ds:uri="7a38fd17-dbd4-4030-a5a8-67d1a871912f"/>
    <ds:schemaRef ds:uri="a092f7f4-02d6-4f8e-a85e-5919ee639850"/>
    <ds:schemaRef ds:uri="http://purl.org/dc/elements/1.1/"/>
    <ds:schemaRef ds:uri="http://purl.org/dc/dcmityp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Ion Boardroom</Template>
  <TotalTime>1793</TotalTime>
  <Words>1274</Words>
  <Application>Microsoft Office PowerPoint</Application>
  <PresentationFormat>On-screen Show (4:3)</PresentationFormat>
  <Paragraphs>91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Wingdings 3</vt:lpstr>
      <vt:lpstr>Ion Boardroom</vt:lpstr>
      <vt:lpstr>Curriculum Information meeting</vt:lpstr>
      <vt:lpstr>How the curriculum is being structured across the two-year groups</vt:lpstr>
      <vt:lpstr>English</vt:lpstr>
      <vt:lpstr>English</vt:lpstr>
      <vt:lpstr> Maths in a Mixed Year 2/3 Class </vt:lpstr>
      <vt:lpstr>: How Differentiation Works in Practice </vt:lpstr>
      <vt:lpstr>Curriculum Progression</vt:lpstr>
      <vt:lpstr>PowerPoint Presentation</vt:lpstr>
      <vt:lpstr>PowerPoint Presentation</vt:lpstr>
      <vt:lpstr>Vocabulary</vt:lpstr>
      <vt:lpstr>Curriculum/routine  changes </vt:lpstr>
      <vt:lpstr>How assessment will work effectively in a mixed-year setting</vt:lpstr>
      <vt:lpstr>Will my child be held back if she/he is placed in a mixed age class? </vt:lpstr>
      <vt:lpstr>Benefits of a Mixed-Age Class</vt:lpstr>
      <vt:lpstr>Confidence and Independence in Year 2 Students </vt:lpstr>
      <vt:lpstr>Leadership Development in  Year 3 Students </vt:lpstr>
      <vt:lpstr>Research based benefits to mixed-aged classes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2/3 MixedClass  Information meeting</dc:title>
  <dc:subject/>
  <dc:creator>Mrs K Brown</dc:creator>
  <cp:keywords/>
  <dc:description>generated using python-pptx</dc:description>
  <cp:lastModifiedBy>Mrs K Brown</cp:lastModifiedBy>
  <cp:revision>27</cp:revision>
  <dcterms:created xsi:type="dcterms:W3CDTF">2013-01-27T09:14:16Z</dcterms:created>
  <dcterms:modified xsi:type="dcterms:W3CDTF">2025-07-11T08:40:59Z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0x0101003B5B4A755619B9439D26B78229B53503</vt:lpwstr>
  </property>
</Properties>
</file>