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16"/>
  </p:notesMasterIdLst>
  <p:sldIdLst>
    <p:sldId id="256" r:id="rId5"/>
    <p:sldId id="258" r:id="rId6"/>
    <p:sldId id="284" r:id="rId7"/>
    <p:sldId id="286" r:id="rId8"/>
    <p:sldId id="277" r:id="rId9"/>
    <p:sldId id="296" r:id="rId10"/>
    <p:sldId id="297" r:id="rId11"/>
    <p:sldId id="299" r:id="rId12"/>
    <p:sldId id="300" r:id="rId13"/>
    <p:sldId id="274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K Brown" userId="6a4e74ad-34f4-4744-90f4-00ced3ffe11a" providerId="ADAL" clId="{CADF7BE1-E427-4939-8DB1-26B1EC5872CD}"/>
    <pc:docChg chg="undo custSel addSld delSld modSld sldOrd">
      <pc:chgData name="Mrs K Brown" userId="6a4e74ad-34f4-4744-90f4-00ced3ffe11a" providerId="ADAL" clId="{CADF7BE1-E427-4939-8DB1-26B1EC5872CD}" dt="2025-07-11T08:21:50.899" v="712" actId="20577"/>
      <pc:docMkLst>
        <pc:docMk/>
      </pc:docMkLst>
      <pc:sldChg chg="modSp">
        <pc:chgData name="Mrs K Brown" userId="6a4e74ad-34f4-4744-90f4-00ced3ffe11a" providerId="ADAL" clId="{CADF7BE1-E427-4939-8DB1-26B1EC5872CD}" dt="2025-07-11T08:21:50.899" v="712" actId="20577"/>
        <pc:sldMkLst>
          <pc:docMk/>
          <pc:sldMk cId="0" sldId="260"/>
        </pc:sldMkLst>
        <pc:spChg chg="mod">
          <ac:chgData name="Mrs K Brown" userId="6a4e74ad-34f4-4744-90f4-00ced3ffe11a" providerId="ADAL" clId="{CADF7BE1-E427-4939-8DB1-26B1EC5872CD}" dt="2025-07-11T08:21:50.899" v="712" actId="20577"/>
          <ac:spMkLst>
            <pc:docMk/>
            <pc:sldMk cId="0" sldId="260"/>
            <ac:spMk id="3" creationId="{00000000-0000-0000-0000-000000000000}"/>
          </ac:spMkLst>
        </pc:spChg>
      </pc:sldChg>
      <pc:sldChg chg="del">
        <pc:chgData name="Mrs K Brown" userId="6a4e74ad-34f4-4744-90f4-00ced3ffe11a" providerId="ADAL" clId="{CADF7BE1-E427-4939-8DB1-26B1EC5872CD}" dt="2025-07-10T09:54:55.067" v="614" actId="2696"/>
        <pc:sldMkLst>
          <pc:docMk/>
          <pc:sldMk cId="1318677047" sldId="271"/>
        </pc:sldMkLst>
      </pc:sldChg>
      <pc:sldChg chg="del">
        <pc:chgData name="Mrs K Brown" userId="6a4e74ad-34f4-4744-90f4-00ced3ffe11a" providerId="ADAL" clId="{CADF7BE1-E427-4939-8DB1-26B1EC5872CD}" dt="2025-07-10T09:54:47.804" v="613" actId="2696"/>
        <pc:sldMkLst>
          <pc:docMk/>
          <pc:sldMk cId="1844526861" sldId="273"/>
        </pc:sldMkLst>
      </pc:sldChg>
      <pc:sldChg chg="add del">
        <pc:chgData name="Mrs K Brown" userId="6a4e74ad-34f4-4744-90f4-00ced3ffe11a" providerId="ADAL" clId="{CADF7BE1-E427-4939-8DB1-26B1EC5872CD}" dt="2025-07-10T09:55:00.410" v="616" actId="2696"/>
        <pc:sldMkLst>
          <pc:docMk/>
          <pc:sldMk cId="3511595907" sldId="274"/>
        </pc:sldMkLst>
      </pc:sldChg>
      <pc:sldChg chg="del">
        <pc:chgData name="Mrs K Brown" userId="6a4e74ad-34f4-4744-90f4-00ced3ffe11a" providerId="ADAL" clId="{CADF7BE1-E427-4939-8DB1-26B1EC5872CD}" dt="2025-07-10T09:55:25.870" v="618" actId="2696"/>
        <pc:sldMkLst>
          <pc:docMk/>
          <pc:sldMk cId="59078596" sldId="275"/>
        </pc:sldMkLst>
      </pc:sldChg>
      <pc:sldChg chg="del">
        <pc:chgData name="Mrs K Brown" userId="6a4e74ad-34f4-4744-90f4-00ced3ffe11a" providerId="ADAL" clId="{CADF7BE1-E427-4939-8DB1-26B1EC5872CD}" dt="2025-07-10T09:55:41.256" v="620" actId="2696"/>
        <pc:sldMkLst>
          <pc:docMk/>
          <pc:sldMk cId="3429261888" sldId="278"/>
        </pc:sldMkLst>
      </pc:sldChg>
      <pc:sldChg chg="del">
        <pc:chgData name="Mrs K Brown" userId="6a4e74ad-34f4-4744-90f4-00ced3ffe11a" providerId="ADAL" clId="{CADF7BE1-E427-4939-8DB1-26B1EC5872CD}" dt="2025-07-10T09:54:45.695" v="612" actId="2696"/>
        <pc:sldMkLst>
          <pc:docMk/>
          <pc:sldMk cId="3723524051" sldId="279"/>
        </pc:sldMkLst>
      </pc:sldChg>
      <pc:sldChg chg="del">
        <pc:chgData name="Mrs K Brown" userId="6a4e74ad-34f4-4744-90f4-00ced3ffe11a" providerId="ADAL" clId="{CADF7BE1-E427-4939-8DB1-26B1EC5872CD}" dt="2025-07-10T09:55:32.712" v="619" actId="2696"/>
        <pc:sldMkLst>
          <pc:docMk/>
          <pc:sldMk cId="1372616579" sldId="282"/>
        </pc:sldMkLst>
      </pc:sldChg>
      <pc:sldChg chg="del">
        <pc:chgData name="Mrs K Brown" userId="6a4e74ad-34f4-4744-90f4-00ced3ffe11a" providerId="ADAL" clId="{CADF7BE1-E427-4939-8DB1-26B1EC5872CD}" dt="2025-07-10T09:55:20.950" v="617" actId="2696"/>
        <pc:sldMkLst>
          <pc:docMk/>
          <pc:sldMk cId="1325205558" sldId="283"/>
        </pc:sldMkLst>
      </pc:sldChg>
      <pc:sldChg chg="modSp">
        <pc:chgData name="Mrs K Brown" userId="6a4e74ad-34f4-4744-90f4-00ced3ffe11a" providerId="ADAL" clId="{CADF7BE1-E427-4939-8DB1-26B1EC5872CD}" dt="2025-07-11T08:18:15.680" v="677" actId="20577"/>
        <pc:sldMkLst>
          <pc:docMk/>
          <pc:sldMk cId="4269676898" sldId="284"/>
        </pc:sldMkLst>
        <pc:spChg chg="mod">
          <ac:chgData name="Mrs K Brown" userId="6a4e74ad-34f4-4744-90f4-00ced3ffe11a" providerId="ADAL" clId="{CADF7BE1-E427-4939-8DB1-26B1EC5872CD}" dt="2025-07-11T08:18:15.680" v="677" actId="20577"/>
          <ac:spMkLst>
            <pc:docMk/>
            <pc:sldMk cId="4269676898" sldId="284"/>
            <ac:spMk id="3" creationId="{1D2BB17F-9ADD-4014-AFF7-FD747250DE83}"/>
          </ac:spMkLst>
        </pc:spChg>
      </pc:sldChg>
      <pc:sldChg chg="modSp">
        <pc:chgData name="Mrs K Brown" userId="6a4e74ad-34f4-4744-90f4-00ced3ffe11a" providerId="ADAL" clId="{CADF7BE1-E427-4939-8DB1-26B1EC5872CD}" dt="2025-07-10T09:40:44.942" v="454" actId="20577"/>
        <pc:sldMkLst>
          <pc:docMk/>
          <pc:sldMk cId="3155649888" sldId="286"/>
        </pc:sldMkLst>
        <pc:spChg chg="mod">
          <ac:chgData name="Mrs K Brown" userId="6a4e74ad-34f4-4744-90f4-00ced3ffe11a" providerId="ADAL" clId="{CADF7BE1-E427-4939-8DB1-26B1EC5872CD}" dt="2025-07-10T09:40:44.942" v="454" actId="20577"/>
          <ac:spMkLst>
            <pc:docMk/>
            <pc:sldMk cId="3155649888" sldId="286"/>
            <ac:spMk id="3" creationId="{55F325AD-5ADE-430E-942F-8C03C9FE3F66}"/>
          </ac:spMkLst>
        </pc:spChg>
      </pc:sldChg>
      <pc:sldChg chg="modSp del ord">
        <pc:chgData name="Mrs K Brown" userId="6a4e74ad-34f4-4744-90f4-00ced3ffe11a" providerId="ADAL" clId="{CADF7BE1-E427-4939-8DB1-26B1EC5872CD}" dt="2025-07-10T09:38:59.419" v="394" actId="2696"/>
        <pc:sldMkLst>
          <pc:docMk/>
          <pc:sldMk cId="2332679844" sldId="292"/>
        </pc:sldMkLst>
        <pc:spChg chg="mod">
          <ac:chgData name="Mrs K Brown" userId="6a4e74ad-34f4-4744-90f4-00ced3ffe11a" providerId="ADAL" clId="{CADF7BE1-E427-4939-8DB1-26B1EC5872CD}" dt="2025-07-10T09:38:56.295" v="393" actId="20577"/>
          <ac:spMkLst>
            <pc:docMk/>
            <pc:sldMk cId="2332679844" sldId="292"/>
            <ac:spMk id="2" creationId="{AC512EB7-8EA3-46B7-8676-7FA8F597A99A}"/>
          </ac:spMkLst>
        </pc:spChg>
      </pc:sldChg>
      <pc:sldChg chg="delSp modSp del">
        <pc:chgData name="Mrs K Brown" userId="6a4e74ad-34f4-4744-90f4-00ced3ffe11a" providerId="ADAL" clId="{CADF7BE1-E427-4939-8DB1-26B1EC5872CD}" dt="2025-07-10T09:54:33.840" v="611" actId="2696"/>
        <pc:sldMkLst>
          <pc:docMk/>
          <pc:sldMk cId="63887357" sldId="294"/>
        </pc:sldMkLst>
        <pc:spChg chg="del mod">
          <ac:chgData name="Mrs K Brown" userId="6a4e74ad-34f4-4744-90f4-00ced3ffe11a" providerId="ADAL" clId="{CADF7BE1-E427-4939-8DB1-26B1EC5872CD}" dt="2025-07-10T09:54:33.246" v="610"/>
          <ac:spMkLst>
            <pc:docMk/>
            <pc:sldMk cId="63887357" sldId="294"/>
            <ac:spMk id="2" creationId="{DCB28CC3-F3E5-4D90-950F-2D3299EC1A81}"/>
          </ac:spMkLst>
        </pc:spChg>
      </pc:sldChg>
      <pc:sldChg chg="modSp del">
        <pc:chgData name="Mrs K Brown" userId="6a4e74ad-34f4-4744-90f4-00ced3ffe11a" providerId="ADAL" clId="{CADF7BE1-E427-4939-8DB1-26B1EC5872CD}" dt="2025-07-10T10:00:19.636" v="674" actId="2696"/>
        <pc:sldMkLst>
          <pc:docMk/>
          <pc:sldMk cId="408195710" sldId="295"/>
        </pc:sldMkLst>
        <pc:spChg chg="mod">
          <ac:chgData name="Mrs K Brown" userId="6a4e74ad-34f4-4744-90f4-00ced3ffe11a" providerId="ADAL" clId="{CADF7BE1-E427-4939-8DB1-26B1EC5872CD}" dt="2025-07-10T09:59:43.804" v="670" actId="20577"/>
          <ac:spMkLst>
            <pc:docMk/>
            <pc:sldMk cId="408195710" sldId="295"/>
            <ac:spMk id="2" creationId="{B1220FBE-92C8-4C42-AC08-E946D416A3E1}"/>
          </ac:spMkLst>
        </pc:spChg>
      </pc:sldChg>
      <pc:sldChg chg="modSp">
        <pc:chgData name="Mrs K Brown" userId="6a4e74ad-34f4-4744-90f4-00ced3ffe11a" providerId="ADAL" clId="{CADF7BE1-E427-4939-8DB1-26B1EC5872CD}" dt="2025-07-11T08:19:27.040" v="684" actId="20577"/>
        <pc:sldMkLst>
          <pc:docMk/>
          <pc:sldMk cId="2376161829" sldId="296"/>
        </pc:sldMkLst>
        <pc:spChg chg="mod">
          <ac:chgData name="Mrs K Brown" userId="6a4e74ad-34f4-4744-90f4-00ced3ffe11a" providerId="ADAL" clId="{CADF7BE1-E427-4939-8DB1-26B1EC5872CD}" dt="2025-07-11T08:19:27.040" v="684" actId="20577"/>
          <ac:spMkLst>
            <pc:docMk/>
            <pc:sldMk cId="2376161829" sldId="296"/>
            <ac:spMk id="3" creationId="{835AA196-2719-454F-A3B1-2462366C42EB}"/>
          </ac:spMkLst>
        </pc:spChg>
        <pc:picChg chg="mod">
          <ac:chgData name="Mrs K Brown" userId="6a4e74ad-34f4-4744-90f4-00ced3ffe11a" providerId="ADAL" clId="{CADF7BE1-E427-4939-8DB1-26B1EC5872CD}" dt="2025-07-10T09:45:59.797" v="517" actId="14100"/>
          <ac:picMkLst>
            <pc:docMk/>
            <pc:sldMk cId="2376161829" sldId="296"/>
            <ac:picMk id="4" creationId="{B02F6C2C-334A-4C4D-8499-C791C2F72021}"/>
          </ac:picMkLst>
        </pc:picChg>
      </pc:sldChg>
      <pc:sldChg chg="add del">
        <pc:chgData name="Mrs K Brown" userId="6a4e74ad-34f4-4744-90f4-00ced3ffe11a" providerId="ADAL" clId="{CADF7BE1-E427-4939-8DB1-26B1EC5872CD}" dt="2025-07-10T08:00:52.575" v="165" actId="2696"/>
        <pc:sldMkLst>
          <pc:docMk/>
          <pc:sldMk cId="1070653443" sldId="298"/>
        </pc:sldMkLst>
      </pc:sldChg>
      <pc:sldChg chg="addSp delSp modSp add del">
        <pc:chgData name="Mrs K Brown" userId="6a4e74ad-34f4-4744-90f4-00ced3ffe11a" providerId="ADAL" clId="{CADF7BE1-E427-4939-8DB1-26B1EC5872CD}" dt="2025-07-10T07:56:10.234" v="5" actId="2696"/>
        <pc:sldMkLst>
          <pc:docMk/>
          <pc:sldMk cId="3023164396" sldId="298"/>
        </pc:sldMkLst>
        <pc:picChg chg="add del mod">
          <ac:chgData name="Mrs K Brown" userId="6a4e74ad-34f4-4744-90f4-00ced3ffe11a" providerId="ADAL" clId="{CADF7BE1-E427-4939-8DB1-26B1EC5872CD}" dt="2025-07-10T07:56:07.287" v="4" actId="478"/>
          <ac:picMkLst>
            <pc:docMk/>
            <pc:sldMk cId="3023164396" sldId="298"/>
            <ac:picMk id="2" creationId="{03417C36-4046-4387-810C-15614E9A9E26}"/>
          </ac:picMkLst>
        </pc:picChg>
      </pc:sldChg>
      <pc:sldChg chg="modSp add ord">
        <pc:chgData name="Mrs K Brown" userId="6a4e74ad-34f4-4744-90f4-00ced3ffe11a" providerId="ADAL" clId="{CADF7BE1-E427-4939-8DB1-26B1EC5872CD}" dt="2025-07-11T08:20:22.499" v="696" actId="20577"/>
        <pc:sldMkLst>
          <pc:docMk/>
          <pc:sldMk cId="3782127189" sldId="299"/>
        </pc:sldMkLst>
        <pc:spChg chg="mod">
          <ac:chgData name="Mrs K Brown" userId="6a4e74ad-34f4-4744-90f4-00ced3ffe11a" providerId="ADAL" clId="{CADF7BE1-E427-4939-8DB1-26B1EC5872CD}" dt="2025-07-10T09:38:26.586" v="391" actId="20577"/>
          <ac:spMkLst>
            <pc:docMk/>
            <pc:sldMk cId="3782127189" sldId="299"/>
            <ac:spMk id="2" creationId="{736F184E-8BE2-47A5-B666-7B3FC0544DAF}"/>
          </ac:spMkLst>
        </pc:spChg>
        <pc:spChg chg="mod">
          <ac:chgData name="Mrs K Brown" userId="6a4e74ad-34f4-4744-90f4-00ced3ffe11a" providerId="ADAL" clId="{CADF7BE1-E427-4939-8DB1-26B1EC5872CD}" dt="2025-07-11T08:20:22.499" v="696" actId="20577"/>
          <ac:spMkLst>
            <pc:docMk/>
            <pc:sldMk cId="3782127189" sldId="299"/>
            <ac:spMk id="3" creationId="{29252DA1-0B00-4A86-A983-8BE6D7679B65}"/>
          </ac:spMkLst>
        </pc:spChg>
      </pc:sldChg>
      <pc:sldChg chg="add del">
        <pc:chgData name="Mrs K Brown" userId="6a4e74ad-34f4-4744-90f4-00ced3ffe11a" providerId="ADAL" clId="{CADF7BE1-E427-4939-8DB1-26B1EC5872CD}" dt="2025-07-10T08:00:55.886" v="166" actId="2696"/>
        <pc:sldMkLst>
          <pc:docMk/>
          <pc:sldMk cId="2199728395" sldId="300"/>
        </pc:sldMkLst>
      </pc:sldChg>
      <pc:sldChg chg="modSp add">
        <pc:chgData name="Mrs K Brown" userId="6a4e74ad-34f4-4744-90f4-00ced3ffe11a" providerId="ADAL" clId="{CADF7BE1-E427-4939-8DB1-26B1EC5872CD}" dt="2025-07-11T08:21:14.909" v="711" actId="1076"/>
        <pc:sldMkLst>
          <pc:docMk/>
          <pc:sldMk cId="3538332013" sldId="300"/>
        </pc:sldMkLst>
        <pc:spChg chg="mod">
          <ac:chgData name="Mrs K Brown" userId="6a4e74ad-34f4-4744-90f4-00ced3ffe11a" providerId="ADAL" clId="{CADF7BE1-E427-4939-8DB1-26B1EC5872CD}" dt="2025-07-10T09:51:13.152" v="557" actId="1076"/>
          <ac:spMkLst>
            <pc:docMk/>
            <pc:sldMk cId="3538332013" sldId="300"/>
            <ac:spMk id="2" creationId="{44AC3873-1524-4135-AD97-863BE3883C46}"/>
          </ac:spMkLst>
        </pc:spChg>
        <pc:spChg chg="mod">
          <ac:chgData name="Mrs K Brown" userId="6a4e74ad-34f4-4744-90f4-00ced3ffe11a" providerId="ADAL" clId="{CADF7BE1-E427-4939-8DB1-26B1EC5872CD}" dt="2025-07-11T08:21:14.909" v="711" actId="1076"/>
          <ac:spMkLst>
            <pc:docMk/>
            <pc:sldMk cId="3538332013" sldId="300"/>
            <ac:spMk id="3" creationId="{3F734CFC-D590-4D0E-ABDF-A9181196E3A3}"/>
          </ac:spMkLst>
        </pc:spChg>
      </pc:sldChg>
      <pc:sldChg chg="add del">
        <pc:chgData name="Mrs K Brown" userId="6a4e74ad-34f4-4744-90f4-00ced3ffe11a" providerId="ADAL" clId="{CADF7BE1-E427-4939-8DB1-26B1EC5872CD}" dt="2025-07-10T09:58:18.550" v="656" actId="2696"/>
        <pc:sldMkLst>
          <pc:docMk/>
          <pc:sldMk cId="2053456791" sldId="30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B3520-CE55-431C-A5D9-7D06BD6AD8BD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32A7E-FE3C-42AC-9358-0F0EC1A49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67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Observational drawing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232A7E-FE3C-42AC-9358-0F0EC1A49DA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024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1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2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5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90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6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04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41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55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8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4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0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8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4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6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3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3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0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69" y="927098"/>
            <a:ext cx="7054141" cy="709865"/>
          </a:xfrm>
        </p:spPr>
        <p:txBody>
          <a:bodyPr/>
          <a:lstStyle/>
          <a:p>
            <a:r>
              <a:rPr lang="en-GB" dirty="0"/>
              <a:t>Curriculum Information meeting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lang="en-GB" dirty="0"/>
              <a:t>K Brown </a:t>
            </a:r>
          </a:p>
          <a:p>
            <a:pPr marL="0" indent="0">
              <a:buNone/>
            </a:pPr>
            <a:r>
              <a:rPr lang="en-GB" dirty="0"/>
              <a:t>July 2025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9E497-7D55-4705-966F-52DC78D32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927098"/>
            <a:ext cx="7715322" cy="1042379"/>
          </a:xfrm>
        </p:spPr>
        <p:txBody>
          <a:bodyPr/>
          <a:lstStyle/>
          <a:p>
            <a:pPr algn="ctr"/>
            <a:r>
              <a:rPr lang="en-GB" dirty="0"/>
              <a:t>Will my child be held back if she/he is placed in a mixed age class?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8A8C9-429E-41F0-8DC0-FBD389711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2" y="2489200"/>
            <a:ext cx="7927926" cy="3530600"/>
          </a:xfrm>
        </p:spPr>
        <p:txBody>
          <a:bodyPr>
            <a:normAutofit/>
          </a:bodyPr>
          <a:lstStyle/>
          <a:p>
            <a:r>
              <a:rPr lang="en-GB" dirty="0"/>
              <a:t>Definitely not! The ways in which learning and teaching are organised means that teaching and work is tailored to the needs and current achievement levels of individual pupils. </a:t>
            </a:r>
          </a:p>
          <a:p>
            <a:r>
              <a:rPr lang="en-GB" dirty="0"/>
              <a:t>The Staff are very experienced at planning and delivering work to match the needs of their class.</a:t>
            </a:r>
          </a:p>
          <a:p>
            <a:r>
              <a:rPr lang="en-GB" dirty="0"/>
              <a:t>They provide challenge for the more able children and support for those needing more help whichever year group they are currently in.</a:t>
            </a:r>
          </a:p>
          <a:p>
            <a:r>
              <a:rPr lang="en-GB" dirty="0"/>
              <a:t>The school will plan the educational experiences for pupils in all classes in ways which ensure good progression and continuity, which ever year group or class they are in.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595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 of a Mixed-Age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632504" cy="3530600"/>
          </a:xfrm>
        </p:spPr>
        <p:txBody>
          <a:bodyPr>
            <a:normAutofit/>
          </a:bodyPr>
          <a:lstStyle/>
          <a:p>
            <a:r>
              <a:rPr sz="2000" dirty="0"/>
              <a:t>Peer mentoring and modelling</a:t>
            </a:r>
            <a:r>
              <a:rPr lang="en-GB" sz="2000" dirty="0"/>
              <a:t>– older children reinforce learning by helping younger peers</a:t>
            </a:r>
          </a:p>
          <a:p>
            <a:r>
              <a:rPr lang="en-GB" sz="2000" dirty="0"/>
              <a:t>Encourages responsibility and independence  - builds confidence</a:t>
            </a:r>
            <a:endParaRPr sz="2000" dirty="0"/>
          </a:p>
          <a:p>
            <a:r>
              <a:rPr sz="2000" dirty="0"/>
              <a:t> Promotes leadership empathy</a:t>
            </a:r>
            <a:r>
              <a:rPr lang="en-GB" sz="2000" dirty="0"/>
              <a:t> and collaboration</a:t>
            </a:r>
            <a:endParaRPr sz="2000" dirty="0"/>
          </a:p>
          <a:p>
            <a:r>
              <a:rPr sz="2000" dirty="0"/>
              <a:t>Flexible groupings</a:t>
            </a:r>
            <a:r>
              <a:rPr lang="en-GB" sz="2000" dirty="0"/>
              <a:t> to meet individual needs</a:t>
            </a:r>
            <a:endParaRPr sz="2000" dirty="0"/>
          </a:p>
          <a:p>
            <a:r>
              <a:rPr sz="2000" dirty="0"/>
              <a:t> Nurtures a family-style classroom</a:t>
            </a:r>
            <a:endParaRPr lang="en-GB" sz="2000" dirty="0"/>
          </a:p>
          <a:p>
            <a:r>
              <a:rPr lang="en-GB" sz="2000" dirty="0"/>
              <a:t>Younger children are inspired by older role models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7743458" cy="709865"/>
          </a:xfrm>
        </p:spPr>
        <p:txBody>
          <a:bodyPr/>
          <a:lstStyle/>
          <a:p>
            <a:r>
              <a:rPr lang="en-GB" dirty="0"/>
              <a:t>How the curriculum is being structured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1" y="2489199"/>
            <a:ext cx="7970129" cy="4249225"/>
          </a:xfrm>
        </p:spPr>
        <p:txBody>
          <a:bodyPr>
            <a:normAutofit/>
          </a:bodyPr>
          <a:lstStyle/>
          <a:p>
            <a:r>
              <a:rPr lang="en-GB" dirty="0"/>
              <a:t>The KS1 curriculum is a two year programme with a clear and balanced approach to planning for progression and continuity</a:t>
            </a:r>
          </a:p>
          <a:p>
            <a:r>
              <a:rPr lang="en-GB" dirty="0"/>
              <a:t>The Reception/year 1 mixed class will mainly follow the year 1 curriculum topics with adaptations made  for Reception. We will still ensure the Reception class have the freedom for staff to go with the children’s interests. </a:t>
            </a:r>
          </a:p>
          <a:p>
            <a:r>
              <a:rPr lang="en-GB" dirty="0"/>
              <a:t>There will be separate planning for Reception and Year 1 showing objectives covered </a:t>
            </a:r>
          </a:p>
          <a:p>
            <a:r>
              <a:rPr lang="en-GB" dirty="0"/>
              <a:t>There will be end points for each year group covering objectives/skills/knowledge as outlined by the national curriculum/EYFS Early learning goals.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F9B1A-62CC-4C3D-8FA9-3714C851D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BB17F-9ADD-4014-AFF7-FD747250D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2104491"/>
            <a:ext cx="8285871" cy="4310377"/>
          </a:xfrm>
        </p:spPr>
        <p:txBody>
          <a:bodyPr>
            <a:normAutofit/>
          </a:bodyPr>
          <a:lstStyle/>
          <a:p>
            <a:r>
              <a:rPr lang="en-GB" dirty="0"/>
              <a:t>The Year 1 children will study a core text with written tasks based on it. For Reception the book will initially be done through carpet time discussions and enhancements in the areas – </a:t>
            </a:r>
            <a:r>
              <a:rPr lang="en-GB" dirty="0" err="1"/>
              <a:t>eg</a:t>
            </a:r>
            <a:r>
              <a:rPr lang="en-GB" dirty="0"/>
              <a:t> book making, lists and letter writing. </a:t>
            </a:r>
          </a:p>
          <a:p>
            <a:r>
              <a:rPr lang="en-GB" dirty="0"/>
              <a:t>Funny Bones - Purpose  - to retell a story </a:t>
            </a:r>
          </a:p>
          <a:p>
            <a:r>
              <a:rPr lang="en-GB" dirty="0"/>
              <a:t>Week one – reading week -  read story  - immerse children in the text -  predict /infer/ develop language of story – role play </a:t>
            </a:r>
          </a:p>
          <a:p>
            <a:r>
              <a:rPr lang="en-GB" dirty="0"/>
              <a:t>Week 2  - skills week - develop skills (grammar/punctuation/sentence structure </a:t>
            </a:r>
          </a:p>
          <a:p>
            <a:r>
              <a:rPr lang="en-US" dirty="0"/>
              <a:t>Week 3  - writing week – use skills, vocabulary and understanding of the text to retell the story at their level</a:t>
            </a:r>
          </a:p>
          <a:p>
            <a:endParaRPr lang="en-GB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7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7371E-0F83-4FCB-A177-94EDDC2A8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325AD-5ADE-430E-942F-8C03C9FE3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200"/>
            <a:ext cx="7745047" cy="3742788"/>
          </a:xfrm>
        </p:spPr>
        <p:txBody>
          <a:bodyPr/>
          <a:lstStyle/>
          <a:p>
            <a:r>
              <a:rPr lang="en-GB" dirty="0"/>
              <a:t>📚 Reading</a:t>
            </a:r>
          </a:p>
          <a:p>
            <a:r>
              <a:rPr lang="en-GB" dirty="0"/>
              <a:t>Both year groups will have 3 guided reading sessions a week using the Little </a:t>
            </a:r>
            <a:r>
              <a:rPr lang="en-GB" dirty="0" err="1"/>
              <a:t>Wandle</a:t>
            </a:r>
            <a:r>
              <a:rPr lang="en-GB" dirty="0"/>
              <a:t> phonic texts. Children will be grouped in own year group across the classes.</a:t>
            </a:r>
          </a:p>
          <a:p>
            <a:r>
              <a:rPr lang="en-GB" dirty="0"/>
              <a:t>📖 Phonics </a:t>
            </a:r>
          </a:p>
          <a:p>
            <a:r>
              <a:rPr lang="en-GB" dirty="0"/>
              <a:t>Phonics will be taught separately - at different times of the day.</a:t>
            </a:r>
          </a:p>
          <a:p>
            <a:r>
              <a:rPr lang="en-GB" dirty="0"/>
              <a:t>Reception cover phase 2, 3 and 4 whilst Year 1 cover phase 5.</a:t>
            </a:r>
          </a:p>
        </p:txBody>
      </p:sp>
    </p:spTree>
    <p:extLst>
      <p:ext uri="{BB962C8B-B14F-4D97-AF65-F5344CB8AC3E}">
        <p14:creationId xmlns:p14="http://schemas.microsoft.com/office/powerpoint/2010/main" val="315564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72131-5005-4F3D-B4EF-12942C739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927098"/>
            <a:ext cx="7265156" cy="709865"/>
          </a:xfrm>
        </p:spPr>
        <p:txBody>
          <a:bodyPr/>
          <a:lstStyle/>
          <a:p>
            <a:r>
              <a:rPr lang="en-GB" dirty="0"/>
              <a:t> Maths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2EE39-0599-466A-8241-D8570B6C8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93" y="2328008"/>
            <a:ext cx="8195213" cy="3960249"/>
          </a:xfrm>
        </p:spPr>
        <p:txBody>
          <a:bodyPr>
            <a:normAutofit fontScale="25000" lnSpcReduction="20000"/>
          </a:bodyPr>
          <a:lstStyle/>
          <a:p>
            <a:r>
              <a:rPr lang="en-GB" sz="7200" dirty="0"/>
              <a:t>	Maths will be taught separately - using the White Rose Scheme -  with clear age-related expectations</a:t>
            </a:r>
          </a:p>
          <a:p>
            <a:r>
              <a:rPr lang="en-GB" sz="7200" dirty="0"/>
              <a:t>Year 1 will have their input by the class teacher and then supported with their learning by the teacher/TA. This will be done in small groups(in the spare classroom for the mixed class)) to support the children to embed their understanding.</a:t>
            </a:r>
          </a:p>
          <a:p>
            <a:r>
              <a:rPr lang="en-GB" sz="7200" dirty="0"/>
              <a:t>Practical, hands-on learning (manipulatives, visual models, real-life contexts) ensures deeper understanding for all.</a:t>
            </a:r>
          </a:p>
          <a:p>
            <a:r>
              <a:rPr lang="en-GB" sz="7200" dirty="0"/>
              <a:t>Challenge tasks are built in to stretch learners as well as targeted support for those needing more help</a:t>
            </a:r>
          </a:p>
          <a:p>
            <a:r>
              <a:rPr lang="en-GB" sz="7200" dirty="0"/>
              <a:t>Regular assessment informs planning to keep children appropriately challenged and supported.</a:t>
            </a:r>
          </a:p>
          <a:p>
            <a:r>
              <a:rPr lang="en-GB" sz="7200" dirty="0"/>
              <a:t>Reception children will have their daily maths input after snack time – whilst the Year 1 children are having their break in the KS1 playground. Activities for Reception will be set up as part of provision.</a:t>
            </a:r>
          </a:p>
          <a:p>
            <a:pPr marL="0" indent="0">
              <a:buNone/>
            </a:pPr>
            <a:endParaRPr lang="en-GB" sz="7200" dirty="0"/>
          </a:p>
          <a:p>
            <a:endParaRPr lang="en-GB" sz="2900" dirty="0"/>
          </a:p>
          <a:p>
            <a:endParaRPr lang="en-GB" sz="2900" dirty="0"/>
          </a:p>
          <a:p>
            <a:endParaRPr lang="en-GB" sz="2900" dirty="0"/>
          </a:p>
          <a:p>
            <a:endParaRPr lang="en-GB" sz="2900" dirty="0"/>
          </a:p>
          <a:p>
            <a:pPr marL="0" indent="0">
              <a:buNone/>
            </a:pPr>
            <a:r>
              <a:rPr lang="en-GB" sz="2900" dirty="0"/>
              <a:t>		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37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47D29-D7EB-4518-BEB1-77E408F9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AA196-2719-454F-A3B1-2462366C4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3" y="2278185"/>
            <a:ext cx="7519963" cy="3530600"/>
          </a:xfrm>
        </p:spPr>
        <p:txBody>
          <a:bodyPr/>
          <a:lstStyle/>
          <a:p>
            <a:r>
              <a:rPr lang="en-GB" dirty="0"/>
              <a:t>Both classes will have provision activities that the children  access independently – as in Reception. </a:t>
            </a:r>
          </a:p>
          <a:p>
            <a:r>
              <a:rPr lang="en-GB" dirty="0"/>
              <a:t> For Year 1 there are the direct teaching activities. Provision will  continue with passport activities alongside the children’s own play based learning.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F6C2C-334A-4C4D-8499-C791C2F720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91" b="19114"/>
          <a:stretch/>
        </p:blipFill>
        <p:spPr>
          <a:xfrm>
            <a:off x="4011761" y="3629098"/>
            <a:ext cx="4118416" cy="282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6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DEF37-BE13-40D2-A102-462DD6A9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Wonderful Me!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E8172-D29B-40F2-89B6-468E73289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440" y="2490527"/>
            <a:ext cx="3633502" cy="759290"/>
          </a:xfrm>
        </p:spPr>
        <p:txBody>
          <a:bodyPr/>
          <a:lstStyle/>
          <a:p>
            <a:pPr algn="ctr"/>
            <a:r>
              <a:rPr lang="en-GB" dirty="0"/>
              <a:t>Reception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B0C17-D997-47A8-9DD2-6B2666F98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6099" y="3272231"/>
            <a:ext cx="3988672" cy="2771311"/>
          </a:xfrm>
        </p:spPr>
        <p:txBody>
          <a:bodyPr>
            <a:noAutofit/>
          </a:bodyPr>
          <a:lstStyle/>
          <a:p>
            <a:r>
              <a:rPr lang="en-GB" dirty="0"/>
              <a:t>Drawing themselves and their family</a:t>
            </a:r>
          </a:p>
          <a:p>
            <a:r>
              <a:rPr lang="en-GB" dirty="0"/>
              <a:t> Explore the different areas of the classroom</a:t>
            </a:r>
          </a:p>
          <a:p>
            <a:r>
              <a:rPr lang="en-GB" dirty="0"/>
              <a:t>Hospital role play</a:t>
            </a:r>
          </a:p>
          <a:p>
            <a:r>
              <a:rPr lang="en-GB" dirty="0"/>
              <a:t>People who help us</a:t>
            </a:r>
          </a:p>
          <a:p>
            <a:r>
              <a:rPr lang="en-GB" dirty="0"/>
              <a:t>Make books using pictures about the body</a:t>
            </a:r>
          </a:p>
          <a:p>
            <a:r>
              <a:rPr lang="en-GB" dirty="0"/>
              <a:t>Draw a skeleton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ED79DB-3094-429E-A13F-51B9A8C38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0581" y="2490527"/>
            <a:ext cx="3636979" cy="756635"/>
          </a:xfrm>
        </p:spPr>
        <p:txBody>
          <a:bodyPr/>
          <a:lstStyle/>
          <a:p>
            <a:pPr algn="ctr"/>
            <a:r>
              <a:rPr lang="en-GB" dirty="0"/>
              <a:t>Year 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AD5FFF-218D-41B7-9754-83A6ABB8D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24771" y="3247162"/>
            <a:ext cx="4067321" cy="3294315"/>
          </a:xfrm>
        </p:spPr>
        <p:txBody>
          <a:bodyPr>
            <a:normAutofit fontScale="85000" lnSpcReduction="20000"/>
          </a:bodyPr>
          <a:lstStyle/>
          <a:p>
            <a:r>
              <a:rPr lang="en-GB" sz="2100" dirty="0"/>
              <a:t>Identify, name, draw and label the basic parts of the human body and say which part of the body is associated with each sense. (Science)</a:t>
            </a:r>
          </a:p>
          <a:p>
            <a:r>
              <a:rPr lang="en-GB" sz="2100" dirty="0"/>
              <a:t>Create a family tree</a:t>
            </a:r>
          </a:p>
          <a:p>
            <a:r>
              <a:rPr lang="en-GB" sz="2100" dirty="0"/>
              <a:t>Find out about Mary Seacole &amp; Florence Nightingale (History)</a:t>
            </a:r>
          </a:p>
          <a:p>
            <a:r>
              <a:rPr lang="en-GB" sz="2100" dirty="0" err="1"/>
              <a:t>Obserational</a:t>
            </a:r>
            <a:r>
              <a:rPr lang="en-GB" sz="2100" dirty="0"/>
              <a:t> drawing  - portraits – Picasso faces (Art)</a:t>
            </a:r>
          </a:p>
          <a:p>
            <a:r>
              <a:rPr lang="en-GB" sz="2100" dirty="0"/>
              <a:t>Make a skeleton - DT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6E9C74-CC25-436A-8680-B6D929454E6D}"/>
              </a:ext>
            </a:extLst>
          </p:cNvPr>
          <p:cNvSpPr txBox="1"/>
          <p:nvPr/>
        </p:nvSpPr>
        <p:spPr>
          <a:xfrm>
            <a:off x="393895" y="2110154"/>
            <a:ext cx="8314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Much of our learning is done through a theme. This will be taught to the class with age appropriate objectives and specific activities planned for.</a:t>
            </a:r>
          </a:p>
        </p:txBody>
      </p:sp>
    </p:spTree>
    <p:extLst>
      <p:ext uri="{BB962C8B-B14F-4D97-AF65-F5344CB8AC3E}">
        <p14:creationId xmlns:p14="http://schemas.microsoft.com/office/powerpoint/2010/main" val="2445950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F184E-8BE2-47A5-B666-7B3FC0544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1 combined sessions.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52DA1-0B00-4A86-A983-8BE6D7679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200"/>
            <a:ext cx="7617009" cy="3530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There will be opportunities for the year 1 children to be taught in two year 1 groups where they will be taught the R.E, Music and PSHE curriculum.</a:t>
            </a:r>
          </a:p>
          <a:p>
            <a:r>
              <a:rPr lang="en-GB" dirty="0"/>
              <a:t>There will be another opportunity when Year 1 have a computer lesson and another PE session.</a:t>
            </a:r>
          </a:p>
          <a:p>
            <a:r>
              <a:rPr lang="en-GB" dirty="0"/>
              <a:t>At break time all Year 1 children will play on the KS1 playground.</a:t>
            </a:r>
          </a:p>
          <a:p>
            <a:r>
              <a:rPr lang="en-GB" dirty="0"/>
              <a:t>Year 1 children will eat their lunches together as a year group and return to the KS1 playground for the remainder of their lunchtime.</a:t>
            </a:r>
          </a:p>
          <a:p>
            <a:r>
              <a:rPr lang="en-GB" dirty="0"/>
              <a:t>Year 1 children will take part in the KS1 Sports Day.</a:t>
            </a:r>
          </a:p>
          <a:p>
            <a:r>
              <a:rPr lang="en-GB" dirty="0"/>
              <a:t>Year 1 will join whole school Collective Worship on Mondays and Thursdays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127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C3873-1524-4135-AD97-863BE388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454" y="1072872"/>
            <a:ext cx="7125091" cy="709865"/>
          </a:xfrm>
        </p:spPr>
        <p:txBody>
          <a:bodyPr/>
          <a:lstStyle/>
          <a:p>
            <a:r>
              <a:rPr lang="en-GB" dirty="0"/>
              <a:t>How have the classes be classes be allocated?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34CFC-D590-4D0E-ABDF-A9181196E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581" y="2466009"/>
            <a:ext cx="7404975" cy="35306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Careful consideration was given by the staff who teach and know the current Reception children on who is best suited to each class.</a:t>
            </a:r>
          </a:p>
          <a:p>
            <a:r>
              <a:rPr lang="en-GB" dirty="0"/>
              <a:t> The range of factors being taken into account, included: </a:t>
            </a:r>
          </a:p>
          <a:p>
            <a:r>
              <a:rPr lang="en-GB" dirty="0"/>
              <a:t>Friendship groups</a:t>
            </a:r>
          </a:p>
          <a:p>
            <a:r>
              <a:rPr lang="en-GB" dirty="0"/>
              <a:t>Gender</a:t>
            </a:r>
          </a:p>
          <a:p>
            <a:r>
              <a:rPr lang="en-GB" dirty="0"/>
              <a:t>Emotional development, </a:t>
            </a:r>
          </a:p>
          <a:p>
            <a:r>
              <a:rPr lang="en-GB" dirty="0"/>
              <a:t>Readiness to learn </a:t>
            </a:r>
          </a:p>
          <a:p>
            <a:r>
              <a:rPr lang="en-GB" dirty="0"/>
              <a:t>Any additional needs. </a:t>
            </a:r>
          </a:p>
          <a:p>
            <a:r>
              <a:rPr lang="en-GB" dirty="0"/>
              <a:t>We always consider what is best for each child individually in these decisions.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332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092f7f4-02d6-4f8e-a85e-5919ee6398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5B4A755619B9439D26B78229B53503" ma:contentTypeVersion="18" ma:contentTypeDescription="Create a new document." ma:contentTypeScope="" ma:versionID="1a475ddfc6acb546ce045d0d250dfdd8">
  <xsd:schema xmlns:xsd="http://www.w3.org/2001/XMLSchema" xmlns:xs="http://www.w3.org/2001/XMLSchema" xmlns:p="http://schemas.microsoft.com/office/2006/metadata/properties" xmlns:ns3="a092f7f4-02d6-4f8e-a85e-5919ee639850" xmlns:ns4="7a38fd17-dbd4-4030-a5a8-67d1a871912f" targetNamespace="http://schemas.microsoft.com/office/2006/metadata/properties" ma:root="true" ma:fieldsID="13ce7311454b09ffd19dae583e611442" ns3:_="" ns4:_="">
    <xsd:import namespace="a092f7f4-02d6-4f8e-a85e-5919ee639850"/>
    <xsd:import namespace="7a38fd17-dbd4-4030-a5a8-67d1a87191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2f7f4-02d6-4f8e-a85e-5919ee6398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8fd17-dbd4-4030-a5a8-67d1a871912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23E1C7-D80C-47F1-8EB3-46A8E41588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DAF1C1-B42A-4C7F-8AF9-23FE08C10C53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7a38fd17-dbd4-4030-a5a8-67d1a871912f"/>
    <ds:schemaRef ds:uri="http://purl.org/dc/elements/1.1/"/>
    <ds:schemaRef ds:uri="http://www.w3.org/XML/1998/namespace"/>
    <ds:schemaRef ds:uri="http://schemas.microsoft.com/office/2006/documentManagement/types"/>
    <ds:schemaRef ds:uri="a092f7f4-02d6-4f8e-a85e-5919ee63985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100556-AAE6-40CB-B1FA-A6DCE88D1E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2f7f4-02d6-4f8e-a85e-5919ee639850"/>
    <ds:schemaRef ds:uri="7a38fd17-dbd4-4030-a5a8-67d1a87191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2455</TotalTime>
  <Words>978</Words>
  <Application>Microsoft Office PowerPoint</Application>
  <PresentationFormat>On-screen Show (4:3)</PresentationFormat>
  <Paragraphs>85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 Boardroom</vt:lpstr>
      <vt:lpstr>Curriculum Information meeting</vt:lpstr>
      <vt:lpstr>How the curriculum is being structured</vt:lpstr>
      <vt:lpstr>English</vt:lpstr>
      <vt:lpstr>English</vt:lpstr>
      <vt:lpstr> Maths </vt:lpstr>
      <vt:lpstr>Provision</vt:lpstr>
      <vt:lpstr>Wonderful Me!</vt:lpstr>
      <vt:lpstr>Year 1 combined sessions.</vt:lpstr>
      <vt:lpstr>How have the classes be classes be allocated? </vt:lpstr>
      <vt:lpstr>Will my child be held back if she/he is placed in a mixed age class? </vt:lpstr>
      <vt:lpstr>Benefits of a Mixed-Age Class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2/3 MixedClass  Information meeting</dc:title>
  <dc:subject/>
  <dc:creator>Mrs K Brown</dc:creator>
  <cp:keywords/>
  <dc:description>generated using python-pptx</dc:description>
  <cp:lastModifiedBy>Mrs K Brown</cp:lastModifiedBy>
  <cp:revision>48</cp:revision>
  <dcterms:created xsi:type="dcterms:W3CDTF">2013-01-27T09:14:16Z</dcterms:created>
  <dcterms:modified xsi:type="dcterms:W3CDTF">2025-07-11T08:22:09Z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0x0101003B5B4A755619B9439D26B78229B53503</vt:lpwstr>
  </property>
</Properties>
</file>