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handoutMasterIdLst>
    <p:handoutMasterId r:id="rId5"/>
  </p:handoutMasterIdLst>
  <p:sldIdLst>
    <p:sldId id="256" r:id="rId2"/>
    <p:sldId id="257" r:id="rId3"/>
  </p:sldIdLst>
  <p:sldSz cx="6858000" cy="12192000"/>
  <p:notesSz cx="6742113"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910" autoAdjust="0"/>
    <p:restoredTop sz="94660"/>
  </p:normalViewPr>
  <p:slideViewPr>
    <p:cSldViewPr snapToGrid="0">
      <p:cViewPr>
        <p:scale>
          <a:sx n="68" d="100"/>
          <a:sy n="68" d="100"/>
        </p:scale>
        <p:origin x="3834" y="2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2317" cy="494186"/>
          </a:xfrm>
          <a:prstGeom prst="rect">
            <a:avLst/>
          </a:prstGeom>
        </p:spPr>
        <p:txBody>
          <a:bodyPr vert="horz" lIns="90823" tIns="45411" rIns="90823" bIns="45411" rtlCol="0"/>
          <a:lstStyle>
            <a:lvl1pPr algn="l">
              <a:defRPr sz="1200"/>
            </a:lvl1pPr>
          </a:lstStyle>
          <a:p>
            <a:endParaRPr lang="en-GB" dirty="0"/>
          </a:p>
        </p:txBody>
      </p:sp>
      <p:sp>
        <p:nvSpPr>
          <p:cNvPr id="3" name="Date Placeholder 2"/>
          <p:cNvSpPr>
            <a:spLocks noGrp="1"/>
          </p:cNvSpPr>
          <p:nvPr>
            <p:ph type="dt" sz="quarter" idx="1"/>
          </p:nvPr>
        </p:nvSpPr>
        <p:spPr>
          <a:xfrm>
            <a:off x="3818223" y="0"/>
            <a:ext cx="2922317" cy="494186"/>
          </a:xfrm>
          <a:prstGeom prst="rect">
            <a:avLst/>
          </a:prstGeom>
        </p:spPr>
        <p:txBody>
          <a:bodyPr vert="horz" lIns="90823" tIns="45411" rIns="90823" bIns="45411" rtlCol="0"/>
          <a:lstStyle>
            <a:lvl1pPr algn="r">
              <a:defRPr sz="1200"/>
            </a:lvl1pPr>
          </a:lstStyle>
          <a:p>
            <a:fld id="{19E6A2C6-55A3-40C9-A018-47220CF8806B}" type="datetimeFigureOut">
              <a:rPr lang="en-GB" smtClean="0"/>
              <a:t>23/01/2024</a:t>
            </a:fld>
            <a:endParaRPr lang="en-GB" dirty="0"/>
          </a:p>
        </p:txBody>
      </p:sp>
      <p:sp>
        <p:nvSpPr>
          <p:cNvPr id="4" name="Footer Placeholder 3"/>
          <p:cNvSpPr>
            <a:spLocks noGrp="1"/>
          </p:cNvSpPr>
          <p:nvPr>
            <p:ph type="ftr" sz="quarter" idx="2"/>
          </p:nvPr>
        </p:nvSpPr>
        <p:spPr>
          <a:xfrm>
            <a:off x="0" y="9378477"/>
            <a:ext cx="2922317" cy="494186"/>
          </a:xfrm>
          <a:prstGeom prst="rect">
            <a:avLst/>
          </a:prstGeom>
        </p:spPr>
        <p:txBody>
          <a:bodyPr vert="horz" lIns="90823" tIns="45411" rIns="90823" bIns="45411"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18223" y="9378477"/>
            <a:ext cx="2922317" cy="494186"/>
          </a:xfrm>
          <a:prstGeom prst="rect">
            <a:avLst/>
          </a:prstGeom>
        </p:spPr>
        <p:txBody>
          <a:bodyPr vert="horz" lIns="90823" tIns="45411" rIns="90823" bIns="45411" rtlCol="0" anchor="b"/>
          <a:lstStyle>
            <a:lvl1pPr algn="r">
              <a:defRPr sz="1200"/>
            </a:lvl1pPr>
          </a:lstStyle>
          <a:p>
            <a:fld id="{F113DE13-5061-454B-8DCB-84FE83128155}" type="slidenum">
              <a:rPr lang="en-GB" smtClean="0"/>
              <a:t>‹#›</a:t>
            </a:fld>
            <a:endParaRPr lang="en-GB" dirty="0"/>
          </a:p>
        </p:txBody>
      </p:sp>
    </p:spTree>
    <p:extLst>
      <p:ext uri="{BB962C8B-B14F-4D97-AF65-F5344CB8AC3E}">
        <p14:creationId xmlns:p14="http://schemas.microsoft.com/office/powerpoint/2010/main" val="16768471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2317" cy="494186"/>
          </a:xfrm>
          <a:prstGeom prst="rect">
            <a:avLst/>
          </a:prstGeom>
        </p:spPr>
        <p:txBody>
          <a:bodyPr vert="horz" lIns="90823" tIns="45411" rIns="90823" bIns="45411" rtlCol="0"/>
          <a:lstStyle>
            <a:lvl1pPr algn="l">
              <a:defRPr sz="1200"/>
            </a:lvl1pPr>
          </a:lstStyle>
          <a:p>
            <a:endParaRPr lang="en-GB" dirty="0"/>
          </a:p>
        </p:txBody>
      </p:sp>
      <p:sp>
        <p:nvSpPr>
          <p:cNvPr id="3" name="Date Placeholder 2"/>
          <p:cNvSpPr>
            <a:spLocks noGrp="1"/>
          </p:cNvSpPr>
          <p:nvPr>
            <p:ph type="dt" idx="1"/>
          </p:nvPr>
        </p:nvSpPr>
        <p:spPr>
          <a:xfrm>
            <a:off x="3818223" y="0"/>
            <a:ext cx="2922317" cy="494186"/>
          </a:xfrm>
          <a:prstGeom prst="rect">
            <a:avLst/>
          </a:prstGeom>
        </p:spPr>
        <p:txBody>
          <a:bodyPr vert="horz" lIns="90823" tIns="45411" rIns="90823" bIns="45411" rtlCol="0"/>
          <a:lstStyle>
            <a:lvl1pPr algn="r">
              <a:defRPr sz="1200"/>
            </a:lvl1pPr>
          </a:lstStyle>
          <a:p>
            <a:fld id="{B98582F0-2614-4FF1-BE09-B6DB60AD445D}" type="datetimeFigureOut">
              <a:rPr lang="en-GB" smtClean="0"/>
              <a:t>23/01/2024</a:t>
            </a:fld>
            <a:endParaRPr lang="en-GB" dirty="0"/>
          </a:p>
        </p:txBody>
      </p:sp>
      <p:sp>
        <p:nvSpPr>
          <p:cNvPr id="4" name="Slide Image Placeholder 3"/>
          <p:cNvSpPr>
            <a:spLocks noGrp="1" noRot="1" noChangeAspect="1"/>
          </p:cNvSpPr>
          <p:nvPr>
            <p:ph type="sldImg" idx="2"/>
          </p:nvPr>
        </p:nvSpPr>
        <p:spPr>
          <a:xfrm>
            <a:off x="2435225" y="1235075"/>
            <a:ext cx="1871663" cy="3330575"/>
          </a:xfrm>
          <a:prstGeom prst="rect">
            <a:avLst/>
          </a:prstGeom>
          <a:noFill/>
          <a:ln w="12700">
            <a:solidFill>
              <a:prstClr val="black"/>
            </a:solidFill>
          </a:ln>
        </p:spPr>
        <p:txBody>
          <a:bodyPr vert="horz" lIns="90823" tIns="45411" rIns="90823" bIns="45411" rtlCol="0" anchor="ctr"/>
          <a:lstStyle/>
          <a:p>
            <a:endParaRPr lang="en-GB" dirty="0"/>
          </a:p>
        </p:txBody>
      </p:sp>
      <p:sp>
        <p:nvSpPr>
          <p:cNvPr id="5" name="Notes Placeholder 4"/>
          <p:cNvSpPr>
            <a:spLocks noGrp="1"/>
          </p:cNvSpPr>
          <p:nvPr>
            <p:ph type="body" sz="quarter" idx="3"/>
          </p:nvPr>
        </p:nvSpPr>
        <p:spPr>
          <a:xfrm>
            <a:off x="673898" y="4750816"/>
            <a:ext cx="5394320" cy="3887173"/>
          </a:xfrm>
          <a:prstGeom prst="rect">
            <a:avLst/>
          </a:prstGeom>
        </p:spPr>
        <p:txBody>
          <a:bodyPr vert="horz" lIns="90823" tIns="45411" rIns="90823" bIns="45411"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8477"/>
            <a:ext cx="2922317" cy="494186"/>
          </a:xfrm>
          <a:prstGeom prst="rect">
            <a:avLst/>
          </a:prstGeom>
        </p:spPr>
        <p:txBody>
          <a:bodyPr vert="horz" lIns="90823" tIns="45411" rIns="90823" bIns="45411"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18223" y="9378477"/>
            <a:ext cx="2922317" cy="494186"/>
          </a:xfrm>
          <a:prstGeom prst="rect">
            <a:avLst/>
          </a:prstGeom>
        </p:spPr>
        <p:txBody>
          <a:bodyPr vert="horz" lIns="90823" tIns="45411" rIns="90823" bIns="45411" rtlCol="0" anchor="b"/>
          <a:lstStyle>
            <a:lvl1pPr algn="r">
              <a:defRPr sz="1200"/>
            </a:lvl1pPr>
          </a:lstStyle>
          <a:p>
            <a:fld id="{AC69EB56-2AFA-43EC-8D70-F6B94D47A9BA}" type="slidenum">
              <a:rPr lang="en-GB" smtClean="0"/>
              <a:t>‹#›</a:t>
            </a:fld>
            <a:endParaRPr lang="en-GB" dirty="0"/>
          </a:p>
        </p:txBody>
      </p:sp>
    </p:spTree>
    <p:extLst>
      <p:ext uri="{BB962C8B-B14F-4D97-AF65-F5344CB8AC3E}">
        <p14:creationId xmlns:p14="http://schemas.microsoft.com/office/powerpoint/2010/main" val="29083448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C69EB56-2AFA-43EC-8D70-F6B94D47A9BA}" type="slidenum">
              <a:rPr lang="en-GB" smtClean="0"/>
              <a:t>1</a:t>
            </a:fld>
            <a:endParaRPr lang="en-GB" dirty="0"/>
          </a:p>
        </p:txBody>
      </p:sp>
    </p:spTree>
    <p:extLst>
      <p:ext uri="{BB962C8B-B14F-4D97-AF65-F5344CB8AC3E}">
        <p14:creationId xmlns:p14="http://schemas.microsoft.com/office/powerpoint/2010/main" val="17035994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C69EB56-2AFA-43EC-8D70-F6B94D47A9BA}" type="slidenum">
              <a:rPr lang="en-GB" smtClean="0"/>
              <a:t>2</a:t>
            </a:fld>
            <a:endParaRPr lang="en-GB" dirty="0"/>
          </a:p>
        </p:txBody>
      </p:sp>
    </p:spTree>
    <p:extLst>
      <p:ext uri="{BB962C8B-B14F-4D97-AF65-F5344CB8AC3E}">
        <p14:creationId xmlns:p14="http://schemas.microsoft.com/office/powerpoint/2010/main" val="38456138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6403625"/>
            <a:ext cx="5143500" cy="294357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FB19700-3C1D-4F0A-B24D-140F0FCB8052}" type="datetimeFigureOut">
              <a:rPr lang="en-GB" smtClean="0"/>
              <a:t>23/01/2024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B87A43F-8B85-4645-BABC-BE3FC96F5CA6}" type="slidenum">
              <a:rPr lang="en-GB" smtClean="0"/>
              <a:t>‹#›</a:t>
            </a:fld>
            <a:endParaRPr lang="en-GB" dirty="0"/>
          </a:p>
        </p:txBody>
      </p:sp>
    </p:spTree>
    <p:extLst>
      <p:ext uri="{BB962C8B-B14F-4D97-AF65-F5344CB8AC3E}">
        <p14:creationId xmlns:p14="http://schemas.microsoft.com/office/powerpoint/2010/main" val="9001239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B19700-3C1D-4F0A-B24D-140F0FCB8052}" type="datetimeFigureOut">
              <a:rPr lang="en-GB" smtClean="0"/>
              <a:t>23/01/2024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B87A43F-8B85-4645-BABC-BE3FC96F5CA6}" type="slidenum">
              <a:rPr lang="en-GB" smtClean="0"/>
              <a:t>‹#›</a:t>
            </a:fld>
            <a:endParaRPr lang="en-GB" dirty="0"/>
          </a:p>
        </p:txBody>
      </p:sp>
    </p:spTree>
    <p:extLst>
      <p:ext uri="{BB962C8B-B14F-4D97-AF65-F5344CB8AC3E}">
        <p14:creationId xmlns:p14="http://schemas.microsoft.com/office/powerpoint/2010/main" val="292746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B19700-3C1D-4F0A-B24D-140F0FCB8052}" type="datetimeFigureOut">
              <a:rPr lang="en-GB" smtClean="0"/>
              <a:t>23/01/2024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B87A43F-8B85-4645-BABC-BE3FC96F5CA6}" type="slidenum">
              <a:rPr lang="en-GB" smtClean="0"/>
              <a:t>‹#›</a:t>
            </a:fld>
            <a:endParaRPr lang="en-GB" dirty="0"/>
          </a:p>
        </p:txBody>
      </p:sp>
    </p:spTree>
    <p:extLst>
      <p:ext uri="{BB962C8B-B14F-4D97-AF65-F5344CB8AC3E}">
        <p14:creationId xmlns:p14="http://schemas.microsoft.com/office/powerpoint/2010/main" val="2599807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B19700-3C1D-4F0A-B24D-140F0FCB8052}" type="datetimeFigureOut">
              <a:rPr lang="en-GB" smtClean="0"/>
              <a:t>23/01/2024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B87A43F-8B85-4645-BABC-BE3FC96F5CA6}" type="slidenum">
              <a:rPr lang="en-GB" smtClean="0"/>
              <a:t>‹#›</a:t>
            </a:fld>
            <a:endParaRPr lang="en-GB" dirty="0"/>
          </a:p>
        </p:txBody>
      </p:sp>
    </p:spTree>
    <p:extLst>
      <p:ext uri="{BB962C8B-B14F-4D97-AF65-F5344CB8AC3E}">
        <p14:creationId xmlns:p14="http://schemas.microsoft.com/office/powerpoint/2010/main" val="2684736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8159050"/>
            <a:ext cx="5915025" cy="266699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FB19700-3C1D-4F0A-B24D-140F0FCB8052}" type="datetimeFigureOut">
              <a:rPr lang="en-GB" smtClean="0"/>
              <a:t>23/01/2024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B87A43F-8B85-4645-BABC-BE3FC96F5CA6}" type="slidenum">
              <a:rPr lang="en-GB" smtClean="0"/>
              <a:t>‹#›</a:t>
            </a:fld>
            <a:endParaRPr lang="en-GB" dirty="0"/>
          </a:p>
        </p:txBody>
      </p:sp>
    </p:spTree>
    <p:extLst>
      <p:ext uri="{BB962C8B-B14F-4D97-AF65-F5344CB8AC3E}">
        <p14:creationId xmlns:p14="http://schemas.microsoft.com/office/powerpoint/2010/main" val="374659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3245556"/>
            <a:ext cx="2914650" cy="77357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3245556"/>
            <a:ext cx="2914650" cy="77357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FB19700-3C1D-4F0A-B24D-140F0FCB8052}" type="datetimeFigureOut">
              <a:rPr lang="en-GB" smtClean="0"/>
              <a:t>23/01/2024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B87A43F-8B85-4645-BABC-BE3FC96F5CA6}" type="slidenum">
              <a:rPr lang="en-GB" smtClean="0"/>
              <a:t>‹#›</a:t>
            </a:fld>
            <a:endParaRPr lang="en-GB" dirty="0"/>
          </a:p>
        </p:txBody>
      </p:sp>
    </p:spTree>
    <p:extLst>
      <p:ext uri="{BB962C8B-B14F-4D97-AF65-F5344CB8AC3E}">
        <p14:creationId xmlns:p14="http://schemas.microsoft.com/office/powerpoint/2010/main" val="29226828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2" y="2988734"/>
            <a:ext cx="2901255"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2" y="4453469"/>
            <a:ext cx="2901255" cy="65503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4" y="2988734"/>
            <a:ext cx="2915543"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4" y="4453469"/>
            <a:ext cx="2915543" cy="65503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FB19700-3C1D-4F0A-B24D-140F0FCB8052}" type="datetimeFigureOut">
              <a:rPr lang="en-GB" smtClean="0"/>
              <a:t>23/01/2024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7B87A43F-8B85-4645-BABC-BE3FC96F5CA6}" type="slidenum">
              <a:rPr lang="en-GB" smtClean="0"/>
              <a:t>‹#›</a:t>
            </a:fld>
            <a:endParaRPr lang="en-GB" dirty="0"/>
          </a:p>
        </p:txBody>
      </p:sp>
    </p:spTree>
    <p:extLst>
      <p:ext uri="{BB962C8B-B14F-4D97-AF65-F5344CB8AC3E}">
        <p14:creationId xmlns:p14="http://schemas.microsoft.com/office/powerpoint/2010/main" val="21360985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FB19700-3C1D-4F0A-B24D-140F0FCB8052}" type="datetimeFigureOut">
              <a:rPr lang="en-GB" smtClean="0"/>
              <a:t>23/01/2024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B87A43F-8B85-4645-BABC-BE3FC96F5CA6}" type="slidenum">
              <a:rPr lang="en-GB" smtClean="0"/>
              <a:t>‹#›</a:t>
            </a:fld>
            <a:endParaRPr lang="en-GB" dirty="0"/>
          </a:p>
        </p:txBody>
      </p:sp>
    </p:spTree>
    <p:extLst>
      <p:ext uri="{BB962C8B-B14F-4D97-AF65-F5344CB8AC3E}">
        <p14:creationId xmlns:p14="http://schemas.microsoft.com/office/powerpoint/2010/main" val="2498254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B19700-3C1D-4F0A-B24D-140F0FCB8052}" type="datetimeFigureOut">
              <a:rPr lang="en-GB" smtClean="0"/>
              <a:t>23/01/2024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7B87A43F-8B85-4645-BABC-BE3FC96F5CA6}" type="slidenum">
              <a:rPr lang="en-GB" smtClean="0"/>
              <a:t>‹#›</a:t>
            </a:fld>
            <a:endParaRPr lang="en-GB" dirty="0"/>
          </a:p>
        </p:txBody>
      </p:sp>
    </p:spTree>
    <p:extLst>
      <p:ext uri="{BB962C8B-B14F-4D97-AF65-F5344CB8AC3E}">
        <p14:creationId xmlns:p14="http://schemas.microsoft.com/office/powerpoint/2010/main" val="4106544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4" y="1755425"/>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CFB19700-3C1D-4F0A-B24D-140F0FCB8052}" type="datetimeFigureOut">
              <a:rPr lang="en-GB" smtClean="0"/>
              <a:t>23/01/2024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B87A43F-8B85-4645-BABC-BE3FC96F5CA6}" type="slidenum">
              <a:rPr lang="en-GB" smtClean="0"/>
              <a:t>‹#›</a:t>
            </a:fld>
            <a:endParaRPr lang="en-GB" dirty="0"/>
          </a:p>
        </p:txBody>
      </p:sp>
    </p:spTree>
    <p:extLst>
      <p:ext uri="{BB962C8B-B14F-4D97-AF65-F5344CB8AC3E}">
        <p14:creationId xmlns:p14="http://schemas.microsoft.com/office/powerpoint/2010/main" val="4125533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4" y="1755425"/>
            <a:ext cx="3471863" cy="866422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CFB19700-3C1D-4F0A-B24D-140F0FCB8052}" type="datetimeFigureOut">
              <a:rPr lang="en-GB" smtClean="0"/>
              <a:t>23/01/2024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B87A43F-8B85-4645-BABC-BE3FC96F5CA6}" type="slidenum">
              <a:rPr lang="en-GB" smtClean="0"/>
              <a:t>‹#›</a:t>
            </a:fld>
            <a:endParaRPr lang="en-GB" dirty="0"/>
          </a:p>
        </p:txBody>
      </p:sp>
    </p:spTree>
    <p:extLst>
      <p:ext uri="{BB962C8B-B14F-4D97-AF65-F5344CB8AC3E}">
        <p14:creationId xmlns:p14="http://schemas.microsoft.com/office/powerpoint/2010/main" val="12998658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11300183"/>
            <a:ext cx="1543050" cy="649111"/>
          </a:xfrm>
          <a:prstGeom prst="rect">
            <a:avLst/>
          </a:prstGeom>
        </p:spPr>
        <p:txBody>
          <a:bodyPr vert="horz" lIns="91440" tIns="45720" rIns="91440" bIns="45720" rtlCol="0" anchor="ctr"/>
          <a:lstStyle>
            <a:lvl1pPr algn="l">
              <a:defRPr sz="900">
                <a:solidFill>
                  <a:schemeClr val="tx1">
                    <a:tint val="75000"/>
                  </a:schemeClr>
                </a:solidFill>
              </a:defRPr>
            </a:lvl1pPr>
          </a:lstStyle>
          <a:p>
            <a:fld id="{CFB19700-3C1D-4F0A-B24D-140F0FCB8052}" type="datetimeFigureOut">
              <a:rPr lang="en-GB" smtClean="0"/>
              <a:t>23/01/2024</a:t>
            </a:fld>
            <a:endParaRPr lang="en-GB" dirty="0"/>
          </a:p>
        </p:txBody>
      </p:sp>
      <p:sp>
        <p:nvSpPr>
          <p:cNvPr id="5" name="Footer Placeholder 4"/>
          <p:cNvSpPr>
            <a:spLocks noGrp="1"/>
          </p:cNvSpPr>
          <p:nvPr>
            <p:ph type="ftr" sz="quarter" idx="3"/>
          </p:nvPr>
        </p:nvSpPr>
        <p:spPr>
          <a:xfrm>
            <a:off x="2271713" y="11300183"/>
            <a:ext cx="2314575" cy="64911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4843463" y="11300183"/>
            <a:ext cx="1543050" cy="649111"/>
          </a:xfrm>
          <a:prstGeom prst="rect">
            <a:avLst/>
          </a:prstGeom>
        </p:spPr>
        <p:txBody>
          <a:bodyPr vert="horz" lIns="91440" tIns="45720" rIns="91440" bIns="45720" rtlCol="0" anchor="ctr"/>
          <a:lstStyle>
            <a:lvl1pPr algn="r">
              <a:defRPr sz="900">
                <a:solidFill>
                  <a:schemeClr val="tx1">
                    <a:tint val="75000"/>
                  </a:schemeClr>
                </a:solidFill>
              </a:defRPr>
            </a:lvl1pPr>
          </a:lstStyle>
          <a:p>
            <a:fld id="{7B87A43F-8B85-4645-BABC-BE3FC96F5CA6}" type="slidenum">
              <a:rPr lang="en-GB" smtClean="0"/>
              <a:t>‹#›</a:t>
            </a:fld>
            <a:endParaRPr lang="en-GB" dirty="0"/>
          </a:p>
        </p:txBody>
      </p:sp>
    </p:spTree>
    <p:extLst>
      <p:ext uri="{BB962C8B-B14F-4D97-AF65-F5344CB8AC3E}">
        <p14:creationId xmlns:p14="http://schemas.microsoft.com/office/powerpoint/2010/main" val="25040964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p:cNvSpPr txBox="1"/>
          <p:nvPr/>
        </p:nvSpPr>
        <p:spPr>
          <a:xfrm>
            <a:off x="1458973" y="253439"/>
            <a:ext cx="3874780" cy="830997"/>
          </a:xfrm>
          <a:prstGeom prst="rect">
            <a:avLst/>
          </a:prstGeom>
          <a:noFill/>
        </p:spPr>
        <p:txBody>
          <a:bodyPr wrap="none" rtlCol="0">
            <a:spAutoFit/>
          </a:bodyPr>
          <a:lstStyle/>
          <a:p>
            <a:pPr algn="ctr"/>
            <a:r>
              <a:rPr lang="en-GB" sz="2400" dirty="0">
                <a:solidFill>
                  <a:schemeClr val="accent1">
                    <a:lumMod val="50000"/>
                  </a:schemeClr>
                </a:solidFill>
                <a:latin typeface="Bauhaus 93" panose="04030905020B02020C02" pitchFamily="82" charset="0"/>
              </a:rPr>
              <a:t>SCHOOL MEALS NEWSLETTER</a:t>
            </a:r>
          </a:p>
          <a:p>
            <a:pPr algn="ctr"/>
            <a:r>
              <a:rPr lang="en-GB" sz="2400" dirty="0">
                <a:solidFill>
                  <a:schemeClr val="accent1">
                    <a:lumMod val="50000"/>
                  </a:schemeClr>
                </a:solidFill>
                <a:latin typeface="Bauhaus 93" panose="04030905020B02020C02" pitchFamily="82" charset="0"/>
              </a:rPr>
              <a:t>JANUARY 2024</a:t>
            </a:r>
          </a:p>
        </p:txBody>
      </p:sp>
      <p:sp>
        <p:nvSpPr>
          <p:cNvPr id="23" name="TextBox 22"/>
          <p:cNvSpPr txBox="1"/>
          <p:nvPr/>
        </p:nvSpPr>
        <p:spPr>
          <a:xfrm>
            <a:off x="361330" y="3438407"/>
            <a:ext cx="4453896" cy="1908215"/>
          </a:xfrm>
          <a:prstGeom prst="rect">
            <a:avLst/>
          </a:prstGeom>
          <a:noFill/>
          <a:effectLst/>
        </p:spPr>
        <p:txBody>
          <a:bodyPr wrap="square" rtlCol="0">
            <a:spAutoFit/>
          </a:bodyPr>
          <a:lstStyle/>
          <a:p>
            <a:r>
              <a:rPr lang="en-GB" sz="2000" b="1" dirty="0">
                <a:solidFill>
                  <a:srgbClr val="FF0000"/>
                </a:solidFill>
                <a:latin typeface="Bookman Old Style" panose="02050604050505020204" pitchFamily="18" charset="0"/>
              </a:rPr>
              <a:t>Morning Snack </a:t>
            </a:r>
          </a:p>
          <a:p>
            <a:r>
              <a:rPr lang="en-GB" sz="1400" dirty="0">
                <a:latin typeface="Bookman Old Style" panose="02050604050505020204" pitchFamily="18" charset="0"/>
              </a:rPr>
              <a:t>A selection of hot/cold snacks/drinks and fruit available daily. The children are really enjoying hot chocolate, especially with a little squirt of cream. Another great idea from Food Council! Please see our website for current snacks/prices. Sign up promptly to avoid disappointment.</a:t>
            </a:r>
            <a:endParaRPr lang="en-GB" sz="1600" dirty="0"/>
          </a:p>
        </p:txBody>
      </p:sp>
      <p:sp>
        <p:nvSpPr>
          <p:cNvPr id="24" name="Frame 23"/>
          <p:cNvSpPr/>
          <p:nvPr/>
        </p:nvSpPr>
        <p:spPr>
          <a:xfrm>
            <a:off x="0" y="0"/>
            <a:ext cx="6858000" cy="12192000"/>
          </a:xfrm>
          <a:prstGeom prst="frame">
            <a:avLst>
              <a:gd name="adj1" fmla="val 3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grpSp>
        <p:nvGrpSpPr>
          <p:cNvPr id="8" name="Group 7"/>
          <p:cNvGrpSpPr/>
          <p:nvPr/>
        </p:nvGrpSpPr>
        <p:grpSpPr>
          <a:xfrm>
            <a:off x="395100" y="1369335"/>
            <a:ext cx="6067800" cy="1757700"/>
            <a:chOff x="383593" y="1788506"/>
            <a:chExt cx="6067800" cy="1655408"/>
          </a:xfrm>
        </p:grpSpPr>
        <p:sp>
          <p:nvSpPr>
            <p:cNvPr id="18" name="TextBox 17"/>
            <p:cNvSpPr txBox="1"/>
            <p:nvPr/>
          </p:nvSpPr>
          <p:spPr>
            <a:xfrm>
              <a:off x="383593" y="1907629"/>
              <a:ext cx="6067800" cy="1536285"/>
            </a:xfrm>
            <a:prstGeom prst="rect">
              <a:avLst/>
            </a:prstGeom>
            <a:solidFill>
              <a:srgbClr val="C00000"/>
            </a:solidFill>
            <a:effectLst/>
          </p:spPr>
          <p:txBody>
            <a:bodyPr wrap="square" rtlCol="0">
              <a:spAutoFit/>
            </a:bodyPr>
            <a:lstStyle/>
            <a:p>
              <a:pPr algn="ctr"/>
              <a:r>
                <a:rPr lang="en-GB" sz="1600" b="1" dirty="0">
                  <a:solidFill>
                    <a:schemeClr val="accent4">
                      <a:lumMod val="75000"/>
                    </a:schemeClr>
                  </a:solidFill>
                  <a:latin typeface="Broadway" panose="04040905080B02020502" pitchFamily="82" charset="0"/>
                </a:rPr>
                <a:t>Winter Menu</a:t>
              </a:r>
            </a:p>
            <a:p>
              <a:pPr algn="ctr"/>
              <a:r>
                <a:rPr lang="en-GB" sz="1400" dirty="0">
                  <a:solidFill>
                    <a:schemeClr val="bg1"/>
                  </a:solidFill>
                  <a:latin typeface="Bookman Old Style" panose="02050604050505020204" pitchFamily="18" charset="0"/>
                </a:rPr>
                <a:t>…is well underway. So many favourites but I think the front runners at the moment are Pesto Pasta, Fish and Chips, Cheese Panini, Chicken Korma and simple Beans on Toast. Desserts, its difficult to choose so I’m just going to say all of them! We are all a little </a:t>
              </a:r>
              <a:r>
                <a:rPr lang="en-GB" sz="1400" dirty="0" err="1">
                  <a:solidFill>
                    <a:schemeClr val="bg1"/>
                  </a:solidFill>
                  <a:latin typeface="Bookman Old Style" panose="02050604050505020204" pitchFamily="18" charset="0"/>
                </a:rPr>
                <a:t>turkeyed</a:t>
              </a:r>
              <a:r>
                <a:rPr lang="en-GB" sz="1400" dirty="0">
                  <a:solidFill>
                    <a:schemeClr val="bg1"/>
                  </a:solidFill>
                  <a:latin typeface="Bookman Old Style" panose="02050604050505020204" pitchFamily="18" charset="0"/>
                </a:rPr>
                <a:t> out so this day (week 2) will be swapped for something equally tasty.</a:t>
              </a:r>
            </a:p>
          </p:txBody>
        </p:sp>
        <p:cxnSp>
          <p:nvCxnSpPr>
            <p:cNvPr id="9" name="Straight Connector 8"/>
            <p:cNvCxnSpPr/>
            <p:nvPr/>
          </p:nvCxnSpPr>
          <p:spPr>
            <a:xfrm flipH="1">
              <a:off x="4649726" y="1788506"/>
              <a:ext cx="1757916" cy="13404"/>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flipH="1">
              <a:off x="411494" y="1788506"/>
              <a:ext cx="1757916" cy="13404"/>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grpSp>
      <p:pic>
        <p:nvPicPr>
          <p:cNvPr id="2" name="Picture 1"/>
          <p:cNvPicPr>
            <a:picLocks noChangeAspect="1"/>
          </p:cNvPicPr>
          <p:nvPr/>
        </p:nvPicPr>
        <p:blipFill>
          <a:blip r:embed="rId3"/>
          <a:stretch>
            <a:fillRect/>
          </a:stretch>
        </p:blipFill>
        <p:spPr>
          <a:xfrm>
            <a:off x="4702736" y="3608319"/>
            <a:ext cx="1676874" cy="1503767"/>
          </a:xfrm>
          <a:prstGeom prst="rect">
            <a:avLst/>
          </a:prstGeom>
        </p:spPr>
      </p:pic>
      <p:sp>
        <p:nvSpPr>
          <p:cNvPr id="14" name="TextBox 13"/>
          <p:cNvSpPr txBox="1"/>
          <p:nvPr/>
        </p:nvSpPr>
        <p:spPr>
          <a:xfrm>
            <a:off x="336553" y="3173950"/>
            <a:ext cx="6026892" cy="369332"/>
          </a:xfrm>
          <a:prstGeom prst="rect">
            <a:avLst/>
          </a:prstGeom>
          <a:noFill/>
        </p:spPr>
        <p:txBody>
          <a:bodyPr wrap="square" rtlCol="0">
            <a:spAutoFit/>
          </a:bodyPr>
          <a:lstStyle/>
          <a:p>
            <a:pPr algn="ctr"/>
            <a:r>
              <a:rPr lang="en-GB" dirty="0">
                <a:latin typeface="Bookman Old Style" panose="02050604050505020204" pitchFamily="18" charset="0"/>
              </a:rPr>
              <a:t>MENU ENDS 3-5-24</a:t>
            </a:r>
          </a:p>
        </p:txBody>
      </p:sp>
      <p:sp>
        <p:nvSpPr>
          <p:cNvPr id="15" name="TextBox 14"/>
          <p:cNvSpPr txBox="1"/>
          <p:nvPr/>
        </p:nvSpPr>
        <p:spPr>
          <a:xfrm>
            <a:off x="395100" y="5369251"/>
            <a:ext cx="3541528" cy="954107"/>
          </a:xfrm>
          <a:prstGeom prst="rect">
            <a:avLst/>
          </a:prstGeom>
          <a:noFill/>
        </p:spPr>
        <p:txBody>
          <a:bodyPr wrap="square" rtlCol="0">
            <a:spAutoFit/>
          </a:bodyPr>
          <a:lstStyle/>
          <a:p>
            <a:r>
              <a:rPr lang="en-GB" sz="1400" dirty="0">
                <a:latin typeface="Bookman Old Style" panose="02050604050505020204" pitchFamily="18" charset="0"/>
              </a:rPr>
              <a:t>Menus and morning snack are </a:t>
            </a:r>
          </a:p>
          <a:p>
            <a:r>
              <a:rPr lang="en-GB" sz="1400" dirty="0">
                <a:latin typeface="Bookman Old Style" panose="02050604050505020204" pitchFamily="18" charset="0"/>
              </a:rPr>
              <a:t>subject to change due to circumstances beyond our control or to take advantage of special offers.</a:t>
            </a:r>
          </a:p>
        </p:txBody>
      </p:sp>
      <p:sp>
        <p:nvSpPr>
          <p:cNvPr id="11" name="TextBox 10"/>
          <p:cNvSpPr txBox="1"/>
          <p:nvPr/>
        </p:nvSpPr>
        <p:spPr>
          <a:xfrm>
            <a:off x="336553" y="8448415"/>
            <a:ext cx="5934165" cy="1569660"/>
          </a:xfrm>
          <a:prstGeom prst="rect">
            <a:avLst/>
          </a:prstGeom>
          <a:noFill/>
        </p:spPr>
        <p:txBody>
          <a:bodyPr wrap="square" rtlCol="0">
            <a:spAutoFit/>
          </a:bodyPr>
          <a:lstStyle/>
          <a:p>
            <a:r>
              <a:rPr lang="en-GB" dirty="0">
                <a:solidFill>
                  <a:schemeClr val="accent2"/>
                </a:solidFill>
              </a:rPr>
              <a:t>PARENT LUNCHES…..</a:t>
            </a:r>
          </a:p>
          <a:p>
            <a:r>
              <a:rPr lang="en-GB" sz="1400" dirty="0">
                <a:latin typeface="Bookman Old Style" panose="02050604050505020204" pitchFamily="18" charset="0"/>
              </a:rPr>
              <a:t>Are underway. Dates have been issued. Please remember to let us know of any special dietary requests when making your reservation. Thank you.</a:t>
            </a:r>
          </a:p>
          <a:p>
            <a:endParaRPr lang="en-GB" dirty="0">
              <a:solidFill>
                <a:schemeClr val="accent2"/>
              </a:solidFill>
            </a:endParaRPr>
          </a:p>
          <a:p>
            <a:r>
              <a:rPr lang="en-GB" dirty="0"/>
              <a:t>				</a:t>
            </a:r>
          </a:p>
        </p:txBody>
      </p:sp>
      <p:grpSp>
        <p:nvGrpSpPr>
          <p:cNvPr id="20" name="Group 19"/>
          <p:cNvGrpSpPr/>
          <p:nvPr/>
        </p:nvGrpSpPr>
        <p:grpSpPr>
          <a:xfrm>
            <a:off x="682115" y="6388425"/>
            <a:ext cx="5841051" cy="2099672"/>
            <a:chOff x="647390" y="5926498"/>
            <a:chExt cx="5841051" cy="1835839"/>
          </a:xfrm>
        </p:grpSpPr>
        <p:sp>
          <p:nvSpPr>
            <p:cNvPr id="22" name="TextBox 21"/>
            <p:cNvSpPr txBox="1"/>
            <p:nvPr/>
          </p:nvSpPr>
          <p:spPr>
            <a:xfrm>
              <a:off x="1481788" y="5926498"/>
              <a:ext cx="5006653" cy="1802991"/>
            </a:xfrm>
            <a:prstGeom prst="rect">
              <a:avLst/>
            </a:prstGeom>
            <a:noFill/>
            <a:effectLst/>
          </p:spPr>
          <p:txBody>
            <a:bodyPr wrap="square" rtlCol="0">
              <a:spAutoFit/>
            </a:bodyPr>
            <a:lstStyle/>
            <a:p>
              <a:pPr algn="r"/>
              <a:r>
                <a:rPr lang="en-GB" sz="1600" b="1" dirty="0">
                  <a:solidFill>
                    <a:schemeClr val="accent1">
                      <a:lumMod val="50000"/>
                    </a:schemeClr>
                  </a:solidFill>
                  <a:latin typeface="Broadway" panose="04040905080B02020502" pitchFamily="82" charset="0"/>
                </a:rPr>
                <a:t>“Am I allowed this?”</a:t>
              </a:r>
            </a:p>
            <a:p>
              <a:r>
                <a:rPr lang="en-GB" sz="1400" dirty="0">
                  <a:latin typeface="Bookman Old Style" panose="02050604050505020204" pitchFamily="18" charset="0"/>
                </a:rPr>
                <a:t>Whilst every measure is in place to provide the correct foods for children with allergies/special diets and preferences, I would encourage you to ask your children to think “Am I allowed this?” This will hopefully reduce human error and oversights during service and also set them in good stead for the future. Please do not hesitate to contact me if you have any concerns. Thank you.</a:t>
              </a:r>
              <a:endParaRPr lang="en-GB" sz="1200" dirty="0"/>
            </a:p>
          </p:txBody>
        </p:sp>
        <p:pic>
          <p:nvPicPr>
            <p:cNvPr id="25" name="Picture 24"/>
            <p:cNvPicPr>
              <a:picLocks noChangeAspect="1"/>
            </p:cNvPicPr>
            <p:nvPr/>
          </p:nvPicPr>
          <p:blipFill rotWithShape="1">
            <a:blip r:embed="rId4"/>
            <a:srcRect b="7623"/>
            <a:stretch/>
          </p:blipFill>
          <p:spPr>
            <a:xfrm>
              <a:off x="647390" y="6406054"/>
              <a:ext cx="844220" cy="1356283"/>
            </a:xfrm>
            <a:prstGeom prst="rect">
              <a:avLst/>
            </a:prstGeom>
          </p:spPr>
        </p:pic>
      </p:grpSp>
      <p:sp>
        <p:nvSpPr>
          <p:cNvPr id="19" name="TextBox 18">
            <a:extLst>
              <a:ext uri="{FF2B5EF4-FFF2-40B4-BE49-F238E27FC236}">
                <a16:creationId xmlns:a16="http://schemas.microsoft.com/office/drawing/2014/main" id="{BC3570C0-2E25-4ACB-9C04-46E36FDA0F86}"/>
              </a:ext>
            </a:extLst>
          </p:cNvPr>
          <p:cNvSpPr txBox="1"/>
          <p:nvPr/>
        </p:nvSpPr>
        <p:spPr>
          <a:xfrm>
            <a:off x="455591" y="982826"/>
            <a:ext cx="5881544" cy="338554"/>
          </a:xfrm>
          <a:prstGeom prst="rect">
            <a:avLst/>
          </a:prstGeom>
          <a:noFill/>
        </p:spPr>
        <p:txBody>
          <a:bodyPr wrap="square" rtlCol="0">
            <a:spAutoFit/>
          </a:bodyPr>
          <a:lstStyle/>
          <a:p>
            <a:pPr algn="ctr"/>
            <a:r>
              <a:rPr lang="en-GB" sz="1600" dirty="0">
                <a:latin typeface="Bookman Old Style" panose="02050604050505020204" pitchFamily="18" charset="0"/>
              </a:rPr>
              <a:t>Best wishes to you all for 2024!</a:t>
            </a:r>
          </a:p>
        </p:txBody>
      </p:sp>
      <p:sp>
        <p:nvSpPr>
          <p:cNvPr id="17" name="TextBox 16">
            <a:extLst>
              <a:ext uri="{FF2B5EF4-FFF2-40B4-BE49-F238E27FC236}">
                <a16:creationId xmlns:a16="http://schemas.microsoft.com/office/drawing/2014/main" id="{6497F12A-18B9-421B-A658-B729CFAC17BF}"/>
              </a:ext>
            </a:extLst>
          </p:cNvPr>
          <p:cNvSpPr txBox="1"/>
          <p:nvPr/>
        </p:nvSpPr>
        <p:spPr>
          <a:xfrm>
            <a:off x="426528" y="9509298"/>
            <a:ext cx="5936917" cy="553998"/>
          </a:xfrm>
          <a:prstGeom prst="rect">
            <a:avLst/>
          </a:prstGeom>
          <a:noFill/>
        </p:spPr>
        <p:txBody>
          <a:bodyPr wrap="square" rtlCol="0">
            <a:spAutoFit/>
          </a:bodyPr>
          <a:lstStyle/>
          <a:p>
            <a:pPr algn="ctr"/>
            <a:r>
              <a:rPr lang="en-GB" b="1" dirty="0">
                <a:solidFill>
                  <a:schemeClr val="accent1">
                    <a:lumMod val="50000"/>
                  </a:schemeClr>
                </a:solidFill>
                <a:latin typeface="Bodoni MT" panose="02070603080606020203" pitchFamily="18" charset="0"/>
              </a:rPr>
              <a:t>OUR AMAZING SUPPLIERS</a:t>
            </a:r>
          </a:p>
          <a:p>
            <a:pPr algn="ctr"/>
            <a:r>
              <a:rPr lang="en-GB" sz="1200" dirty="0">
                <a:latin typeface="Bookman Old Style" panose="02050604050505020204" pitchFamily="18" charset="0"/>
              </a:rPr>
              <a:t>…….delivering fresh, quality and value for money every day!</a:t>
            </a:r>
            <a:endParaRPr lang="en-GB" sz="1100" dirty="0"/>
          </a:p>
        </p:txBody>
      </p:sp>
      <p:grpSp>
        <p:nvGrpSpPr>
          <p:cNvPr id="21" name="Group 20">
            <a:extLst>
              <a:ext uri="{FF2B5EF4-FFF2-40B4-BE49-F238E27FC236}">
                <a16:creationId xmlns:a16="http://schemas.microsoft.com/office/drawing/2014/main" id="{D1B420E1-DCE9-4D89-9328-BFEA4F720345}"/>
              </a:ext>
            </a:extLst>
          </p:cNvPr>
          <p:cNvGrpSpPr/>
          <p:nvPr/>
        </p:nvGrpSpPr>
        <p:grpSpPr>
          <a:xfrm>
            <a:off x="493461" y="10058106"/>
            <a:ext cx="5898923" cy="2615178"/>
            <a:chOff x="776319" y="2414233"/>
            <a:chExt cx="5898923" cy="3143963"/>
          </a:xfrm>
        </p:grpSpPr>
        <p:sp>
          <p:nvSpPr>
            <p:cNvPr id="26" name="TextBox 25">
              <a:extLst>
                <a:ext uri="{FF2B5EF4-FFF2-40B4-BE49-F238E27FC236}">
                  <a16:creationId xmlns:a16="http://schemas.microsoft.com/office/drawing/2014/main" id="{F25E1733-62F6-487B-9015-BE2304459940}"/>
                </a:ext>
              </a:extLst>
            </p:cNvPr>
            <p:cNvSpPr txBox="1"/>
            <p:nvPr/>
          </p:nvSpPr>
          <p:spPr>
            <a:xfrm>
              <a:off x="3760048" y="2990047"/>
              <a:ext cx="1370030" cy="797254"/>
            </a:xfrm>
            <a:prstGeom prst="rect">
              <a:avLst/>
            </a:prstGeom>
            <a:noFill/>
          </p:spPr>
          <p:txBody>
            <a:bodyPr wrap="square" rtlCol="0">
              <a:spAutoFit/>
            </a:bodyPr>
            <a:lstStyle/>
            <a:p>
              <a:pPr algn="ctr"/>
              <a:r>
                <a:rPr lang="en-GB" sz="1200" dirty="0">
                  <a:latin typeface="Bookman Old Style" panose="02050604050505020204" pitchFamily="18" charset="0"/>
                </a:rPr>
                <a:t>Fresh milk and dry store produce twice weekly</a:t>
              </a:r>
              <a:endParaRPr lang="en-GB" sz="1100" dirty="0"/>
            </a:p>
          </p:txBody>
        </p:sp>
        <p:pic>
          <p:nvPicPr>
            <p:cNvPr id="27" name="Picture 2">
              <a:extLst>
                <a:ext uri="{FF2B5EF4-FFF2-40B4-BE49-F238E27FC236}">
                  <a16:creationId xmlns:a16="http://schemas.microsoft.com/office/drawing/2014/main" id="{6E32150A-18B4-4955-8388-3D290E03371E}"/>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76319" y="2481830"/>
              <a:ext cx="1408226" cy="508779"/>
            </a:xfrm>
            <a:prstGeom prst="rect">
              <a:avLst/>
            </a:prstGeom>
            <a:noFill/>
            <a:extLst>
              <a:ext uri="{909E8E84-426E-40DD-AFC4-6F175D3DCCD1}">
                <a14:hiddenFill xmlns:a14="http://schemas.microsoft.com/office/drawing/2010/main">
                  <a:solidFill>
                    <a:srgbClr val="FFFFFF"/>
                  </a:solidFill>
                </a14:hiddenFill>
              </a:ext>
            </a:extLst>
          </p:spPr>
        </p:pic>
        <p:sp>
          <p:nvSpPr>
            <p:cNvPr id="28" name="TextBox 27">
              <a:extLst>
                <a:ext uri="{FF2B5EF4-FFF2-40B4-BE49-F238E27FC236}">
                  <a16:creationId xmlns:a16="http://schemas.microsoft.com/office/drawing/2014/main" id="{FA76890C-0DB2-42ED-B21A-3F483FAD5C31}"/>
                </a:ext>
              </a:extLst>
            </p:cNvPr>
            <p:cNvSpPr txBox="1"/>
            <p:nvPr/>
          </p:nvSpPr>
          <p:spPr>
            <a:xfrm>
              <a:off x="793180" y="3003870"/>
              <a:ext cx="1549332" cy="646331"/>
            </a:xfrm>
            <a:prstGeom prst="rect">
              <a:avLst/>
            </a:prstGeom>
            <a:noFill/>
          </p:spPr>
          <p:txBody>
            <a:bodyPr wrap="square" rtlCol="0">
              <a:spAutoFit/>
            </a:bodyPr>
            <a:lstStyle/>
            <a:p>
              <a:pPr algn="ctr"/>
              <a:r>
                <a:rPr lang="en-GB" sz="1200" dirty="0">
                  <a:latin typeface="Bookman Old Style" panose="02050604050505020204" pitchFamily="18" charset="0"/>
                </a:rPr>
                <a:t>Fresh meat, and free range poultry and eggs daily</a:t>
              </a:r>
              <a:endParaRPr lang="en-GB" sz="1100" dirty="0"/>
            </a:p>
          </p:txBody>
        </p:sp>
        <p:sp>
          <p:nvSpPr>
            <p:cNvPr id="29" name="TextBox 28">
              <a:extLst>
                <a:ext uri="{FF2B5EF4-FFF2-40B4-BE49-F238E27FC236}">
                  <a16:creationId xmlns:a16="http://schemas.microsoft.com/office/drawing/2014/main" id="{296C724F-B20C-4874-94D2-28FBEAA72AC3}"/>
                </a:ext>
              </a:extLst>
            </p:cNvPr>
            <p:cNvSpPr txBox="1"/>
            <p:nvPr/>
          </p:nvSpPr>
          <p:spPr>
            <a:xfrm>
              <a:off x="2475522" y="2975943"/>
              <a:ext cx="1344302" cy="461665"/>
            </a:xfrm>
            <a:prstGeom prst="rect">
              <a:avLst/>
            </a:prstGeom>
            <a:noFill/>
          </p:spPr>
          <p:txBody>
            <a:bodyPr wrap="square" rtlCol="0">
              <a:spAutoFit/>
            </a:bodyPr>
            <a:lstStyle/>
            <a:p>
              <a:pPr algn="ctr"/>
              <a:r>
                <a:rPr lang="en-GB" sz="1200" dirty="0">
                  <a:latin typeface="Bookman Old Style" panose="02050604050505020204" pitchFamily="18" charset="0"/>
                </a:rPr>
                <a:t>Fresh fruit, and vegetables</a:t>
              </a:r>
              <a:endParaRPr lang="en-GB" sz="1100" dirty="0"/>
            </a:p>
          </p:txBody>
        </p:sp>
        <p:pic>
          <p:nvPicPr>
            <p:cNvPr id="30" name="Picture 6">
              <a:extLst>
                <a:ext uri="{FF2B5EF4-FFF2-40B4-BE49-F238E27FC236}">
                  <a16:creationId xmlns:a16="http://schemas.microsoft.com/office/drawing/2014/main" id="{C919CED7-D172-4F01-BC12-579382714BA1}"/>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l="19439" t="17157" r="19657" b="21629"/>
            <a:stretch/>
          </p:blipFill>
          <p:spPr bwMode="auto">
            <a:xfrm>
              <a:off x="4115371" y="2414233"/>
              <a:ext cx="747728" cy="589440"/>
            </a:xfrm>
            <a:prstGeom prst="rect">
              <a:avLst/>
            </a:prstGeom>
            <a:noFill/>
            <a:extLst>
              <a:ext uri="{909E8E84-426E-40DD-AFC4-6F175D3DCCD1}">
                <a14:hiddenFill xmlns:a14="http://schemas.microsoft.com/office/drawing/2010/main">
                  <a:solidFill>
                    <a:srgbClr val="FFFFFF"/>
                  </a:solidFill>
                </a14:hiddenFill>
              </a:ext>
            </a:extLst>
          </p:spPr>
        </p:pic>
        <p:sp>
          <p:nvSpPr>
            <p:cNvPr id="31" name="TextBox 30">
              <a:extLst>
                <a:ext uri="{FF2B5EF4-FFF2-40B4-BE49-F238E27FC236}">
                  <a16:creationId xmlns:a16="http://schemas.microsoft.com/office/drawing/2014/main" id="{660000BC-A927-4E78-B830-98B656A3513D}"/>
                </a:ext>
              </a:extLst>
            </p:cNvPr>
            <p:cNvSpPr txBox="1"/>
            <p:nvPr/>
          </p:nvSpPr>
          <p:spPr>
            <a:xfrm>
              <a:off x="5045789" y="2990047"/>
              <a:ext cx="1302659" cy="646331"/>
            </a:xfrm>
            <a:prstGeom prst="rect">
              <a:avLst/>
            </a:prstGeom>
            <a:noFill/>
          </p:spPr>
          <p:txBody>
            <a:bodyPr wrap="square" rtlCol="0">
              <a:spAutoFit/>
            </a:bodyPr>
            <a:lstStyle/>
            <a:p>
              <a:pPr algn="ctr"/>
              <a:r>
                <a:rPr lang="en-GB" sz="1200" dirty="0">
                  <a:latin typeface="Bookman Old Style" panose="02050604050505020204" pitchFamily="18" charset="0"/>
                </a:rPr>
                <a:t>Some frozen produce twice weekly</a:t>
              </a:r>
              <a:endParaRPr lang="en-GB" sz="1100" dirty="0"/>
            </a:p>
          </p:txBody>
        </p:sp>
        <p:pic>
          <p:nvPicPr>
            <p:cNvPr id="32" name="Picture 4">
              <a:extLst>
                <a:ext uri="{FF2B5EF4-FFF2-40B4-BE49-F238E27FC236}">
                  <a16:creationId xmlns:a16="http://schemas.microsoft.com/office/drawing/2014/main" id="{EAB4163B-00AB-4D88-82A4-A4E718A336E6}"/>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291527" y="2494946"/>
              <a:ext cx="940389" cy="434804"/>
            </a:xfrm>
            <a:prstGeom prst="rect">
              <a:avLst/>
            </a:prstGeom>
            <a:noFill/>
            <a:extLst>
              <a:ext uri="{909E8E84-426E-40DD-AFC4-6F175D3DCCD1}">
                <a14:hiddenFill xmlns:a14="http://schemas.microsoft.com/office/drawing/2010/main">
                  <a:solidFill>
                    <a:srgbClr val="FFFFFF"/>
                  </a:solidFill>
                </a14:hiddenFill>
              </a:ext>
            </a:extLst>
          </p:spPr>
        </p:pic>
        <p:sp>
          <p:nvSpPr>
            <p:cNvPr id="33" name="TextBox 32">
              <a:extLst>
                <a:ext uri="{FF2B5EF4-FFF2-40B4-BE49-F238E27FC236}">
                  <a16:creationId xmlns:a16="http://schemas.microsoft.com/office/drawing/2014/main" id="{5252C318-ED8B-4BEA-90AF-09978F63A4E1}"/>
                </a:ext>
              </a:extLst>
            </p:cNvPr>
            <p:cNvSpPr txBox="1"/>
            <p:nvPr/>
          </p:nvSpPr>
          <p:spPr>
            <a:xfrm>
              <a:off x="5131872" y="5283037"/>
              <a:ext cx="1543370" cy="275159"/>
            </a:xfrm>
            <a:prstGeom prst="rect">
              <a:avLst/>
            </a:prstGeom>
            <a:noFill/>
          </p:spPr>
          <p:txBody>
            <a:bodyPr wrap="square" rtlCol="0">
              <a:spAutoFit/>
            </a:bodyPr>
            <a:lstStyle/>
            <a:p>
              <a:pPr algn="ctr"/>
              <a:endParaRPr lang="en-GB" sz="1100" dirty="0"/>
            </a:p>
          </p:txBody>
        </p:sp>
        <p:pic>
          <p:nvPicPr>
            <p:cNvPr id="34" name="Picture 33">
              <a:extLst>
                <a:ext uri="{FF2B5EF4-FFF2-40B4-BE49-F238E27FC236}">
                  <a16:creationId xmlns:a16="http://schemas.microsoft.com/office/drawing/2014/main" id="{9941A05A-22AA-4F01-A47E-2461CC051552}"/>
                </a:ext>
              </a:extLst>
            </p:cNvPr>
            <p:cNvPicPr>
              <a:picLocks noChangeAspect="1"/>
            </p:cNvPicPr>
            <p:nvPr/>
          </p:nvPicPr>
          <p:blipFill rotWithShape="1">
            <a:blip r:embed="rId8"/>
            <a:srcRect t="20596" b="24731"/>
            <a:stretch/>
          </p:blipFill>
          <p:spPr>
            <a:xfrm>
              <a:off x="2351155" y="2519018"/>
              <a:ext cx="1333869" cy="379869"/>
            </a:xfrm>
            <a:prstGeom prst="rect">
              <a:avLst/>
            </a:prstGeom>
          </p:spPr>
        </p:pic>
      </p:grpSp>
      <p:sp>
        <p:nvSpPr>
          <p:cNvPr id="3" name="Rectangle 2">
            <a:extLst>
              <a:ext uri="{FF2B5EF4-FFF2-40B4-BE49-F238E27FC236}">
                <a16:creationId xmlns:a16="http://schemas.microsoft.com/office/drawing/2014/main" id="{DBD4FBCD-18F6-47DA-8A43-4210A43B2759}"/>
              </a:ext>
            </a:extLst>
          </p:cNvPr>
          <p:cNvSpPr/>
          <p:nvPr/>
        </p:nvSpPr>
        <p:spPr>
          <a:xfrm>
            <a:off x="493462" y="11303051"/>
            <a:ext cx="5969438" cy="461665"/>
          </a:xfrm>
          <a:prstGeom prst="rect">
            <a:avLst/>
          </a:prstGeom>
        </p:spPr>
        <p:txBody>
          <a:bodyPr wrap="square">
            <a:spAutoFit/>
          </a:bodyPr>
          <a:lstStyle/>
          <a:p>
            <a:pPr algn="ctr"/>
            <a:r>
              <a:rPr lang="en-GB" sz="1200" dirty="0">
                <a:latin typeface="Bookman Old Style" panose="02050604050505020204" pitchFamily="18" charset="0"/>
              </a:rPr>
              <a:t>Things have settled down regarding shortages and returning to normal, finally. Although prices are still high. Thank you for your patience.</a:t>
            </a:r>
          </a:p>
        </p:txBody>
      </p:sp>
    </p:spTree>
    <p:extLst>
      <p:ext uri="{BB962C8B-B14F-4D97-AF65-F5344CB8AC3E}">
        <p14:creationId xmlns:p14="http://schemas.microsoft.com/office/powerpoint/2010/main" val="9234061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10909" y="9939471"/>
            <a:ext cx="6107200" cy="523220"/>
          </a:xfrm>
          <a:prstGeom prst="rect">
            <a:avLst/>
          </a:prstGeom>
          <a:noFill/>
        </p:spPr>
        <p:txBody>
          <a:bodyPr wrap="square" rtlCol="0">
            <a:spAutoFit/>
          </a:bodyPr>
          <a:lstStyle/>
          <a:p>
            <a:endParaRPr lang="en-GB" sz="1400" dirty="0">
              <a:latin typeface="Bookman Old Style" panose="02050604050505020204" pitchFamily="18" charset="0"/>
            </a:endParaRPr>
          </a:p>
          <a:p>
            <a:endParaRPr lang="en-GB" sz="1400" dirty="0"/>
          </a:p>
        </p:txBody>
      </p:sp>
      <p:sp>
        <p:nvSpPr>
          <p:cNvPr id="11" name="TextBox 10"/>
          <p:cNvSpPr txBox="1"/>
          <p:nvPr/>
        </p:nvSpPr>
        <p:spPr>
          <a:xfrm>
            <a:off x="1491610" y="449795"/>
            <a:ext cx="3874780" cy="461665"/>
          </a:xfrm>
          <a:prstGeom prst="rect">
            <a:avLst/>
          </a:prstGeom>
          <a:noFill/>
        </p:spPr>
        <p:txBody>
          <a:bodyPr wrap="none" rtlCol="0">
            <a:spAutoFit/>
          </a:bodyPr>
          <a:lstStyle/>
          <a:p>
            <a:pPr algn="ctr"/>
            <a:r>
              <a:rPr lang="en-GB" sz="2400" dirty="0">
                <a:solidFill>
                  <a:schemeClr val="accent1">
                    <a:lumMod val="50000"/>
                  </a:schemeClr>
                </a:solidFill>
                <a:latin typeface="Bauhaus 93" panose="04030905020B02020C02" pitchFamily="82" charset="0"/>
              </a:rPr>
              <a:t>SCHOOL MEALS NEWSLETTER</a:t>
            </a:r>
          </a:p>
        </p:txBody>
      </p:sp>
      <p:sp>
        <p:nvSpPr>
          <p:cNvPr id="27" name="Frame 26"/>
          <p:cNvSpPr/>
          <p:nvPr/>
        </p:nvSpPr>
        <p:spPr>
          <a:xfrm>
            <a:off x="0" y="0"/>
            <a:ext cx="6858000" cy="12192000"/>
          </a:xfrm>
          <a:prstGeom prst="frame">
            <a:avLst>
              <a:gd name="adj1" fmla="val 3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9" name="TextBox 8"/>
          <p:cNvSpPr txBox="1"/>
          <p:nvPr/>
        </p:nvSpPr>
        <p:spPr>
          <a:xfrm>
            <a:off x="410909" y="3183966"/>
            <a:ext cx="5755433" cy="369332"/>
          </a:xfrm>
          <a:prstGeom prst="rect">
            <a:avLst/>
          </a:prstGeom>
          <a:noFill/>
        </p:spPr>
        <p:txBody>
          <a:bodyPr wrap="square" rtlCol="0">
            <a:spAutoFit/>
          </a:bodyPr>
          <a:lstStyle/>
          <a:p>
            <a:r>
              <a:rPr lang="en-GB" dirty="0">
                <a:solidFill>
                  <a:srgbClr val="7030A0"/>
                </a:solidFill>
                <a:latin typeface="Bodoni MT Black" panose="02070A03080606020203" pitchFamily="18" charset="0"/>
              </a:rPr>
              <a:t>		</a:t>
            </a:r>
            <a:endParaRPr lang="en-GB" sz="1400" dirty="0"/>
          </a:p>
        </p:txBody>
      </p:sp>
      <p:sp>
        <p:nvSpPr>
          <p:cNvPr id="24" name="TextBox 23">
            <a:extLst>
              <a:ext uri="{FF2B5EF4-FFF2-40B4-BE49-F238E27FC236}">
                <a16:creationId xmlns:a16="http://schemas.microsoft.com/office/drawing/2014/main" id="{5A58C960-1351-4B24-B6BE-2A35EB2A8DC4}"/>
              </a:ext>
            </a:extLst>
          </p:cNvPr>
          <p:cNvSpPr txBox="1"/>
          <p:nvPr/>
        </p:nvSpPr>
        <p:spPr>
          <a:xfrm>
            <a:off x="440423" y="833833"/>
            <a:ext cx="5858430" cy="3631763"/>
          </a:xfrm>
          <a:prstGeom prst="rect">
            <a:avLst/>
          </a:prstGeom>
          <a:noFill/>
        </p:spPr>
        <p:txBody>
          <a:bodyPr wrap="square" rtlCol="0">
            <a:spAutoFit/>
          </a:bodyPr>
          <a:lstStyle/>
          <a:p>
            <a:pPr algn="ctr"/>
            <a:r>
              <a:rPr lang="en-GB" sz="1600" b="1" dirty="0">
                <a:solidFill>
                  <a:srgbClr val="FF0000"/>
                </a:solidFill>
              </a:rPr>
              <a:t>FREE SCHOOL MEALS INFORMATION</a:t>
            </a:r>
          </a:p>
          <a:p>
            <a:pPr algn="ctr"/>
            <a:r>
              <a:rPr lang="en-GB" sz="1400" dirty="0"/>
              <a:t>As mentioned previously, and as you may already be aware, all Foundation and Key Stage 1 children (Year 1 and 2) are eligible to receive a free school meal under the government initiative of Universal </a:t>
            </a:r>
            <a:r>
              <a:rPr lang="en-GB" sz="1400" dirty="0" err="1"/>
              <a:t>Infact</a:t>
            </a:r>
            <a:r>
              <a:rPr lang="en-GB" sz="1400" dirty="0"/>
              <a:t> Free School Meals (UIFSM). However, it is vital that parents who are eligible for Free School Meal Benefits still apply for this support. The number of pupils receiving the free school meals benefits remains a major criteria in calculating the allocation of budgets and grants in school. This extra funding is used by the school to support your child’s learning. </a:t>
            </a:r>
            <a:r>
              <a:rPr lang="en-GB" sz="1400" b="1" dirty="0"/>
              <a:t>In addition to this, school is offering a voucher to the value of £15 which can be used towards an item of school uniform for your child. This will be issued by the school office once your Free School Meals entitlement had been confirmed by Bradford Council. </a:t>
            </a:r>
          </a:p>
          <a:p>
            <a:pPr algn="ctr"/>
            <a:r>
              <a:rPr lang="en-GB" sz="1400" dirty="0"/>
              <a:t>If you have any queries regarding free school meals or wish to apply, you can either visit www.bradford.gov.uk/schoolmeals. Alternatively, you can contact the school office on 01943 607852.</a:t>
            </a:r>
          </a:p>
          <a:p>
            <a:pPr algn="ctr"/>
            <a:endParaRPr lang="en-GB" sz="2000" b="1" dirty="0">
              <a:solidFill>
                <a:srgbClr val="FF0000"/>
              </a:solidFill>
              <a:latin typeface="Bodoni MT" panose="02070603080606020203" pitchFamily="18" charset="0"/>
            </a:endParaRPr>
          </a:p>
        </p:txBody>
      </p:sp>
      <p:sp>
        <p:nvSpPr>
          <p:cNvPr id="2" name="TextBox 1">
            <a:extLst>
              <a:ext uri="{FF2B5EF4-FFF2-40B4-BE49-F238E27FC236}">
                <a16:creationId xmlns:a16="http://schemas.microsoft.com/office/drawing/2014/main" id="{3A91FD53-252F-451F-8E80-FEA2EB29D442}"/>
              </a:ext>
            </a:extLst>
          </p:cNvPr>
          <p:cNvSpPr txBox="1"/>
          <p:nvPr/>
        </p:nvSpPr>
        <p:spPr>
          <a:xfrm>
            <a:off x="469937" y="4061674"/>
            <a:ext cx="5858430" cy="1908215"/>
          </a:xfrm>
          <a:prstGeom prst="rect">
            <a:avLst/>
          </a:prstGeom>
          <a:noFill/>
        </p:spPr>
        <p:txBody>
          <a:bodyPr wrap="square" rtlCol="0">
            <a:spAutoFit/>
          </a:bodyPr>
          <a:lstStyle/>
          <a:p>
            <a:r>
              <a:rPr lang="en-GB" sz="2000" b="1" dirty="0">
                <a:solidFill>
                  <a:schemeClr val="accent2"/>
                </a:solidFill>
                <a:latin typeface="Bookman Old Style" panose="02050604050505020204" pitchFamily="18" charset="0"/>
              </a:rPr>
              <a:t>FAIRTRADE FORTNIGHT</a:t>
            </a:r>
          </a:p>
          <a:p>
            <a:r>
              <a:rPr lang="en-GB" sz="1400" dirty="0"/>
              <a:t>This year Fairtrade Fortnight takes place in September to mark their 30</a:t>
            </a:r>
            <a:r>
              <a:rPr lang="en-GB" sz="1400" baseline="30000" dirty="0"/>
              <a:t>th</a:t>
            </a:r>
            <a:r>
              <a:rPr lang="en-GB" sz="1400" dirty="0"/>
              <a:t> birthday (and in September thereafter). The theme this year has not yet been announced. Although we only use a few Fairtrade products in school we like to take the opportunity for the children to learn about Fairtrade and how we can all make a difference when it comes to putting things in our shopping basket. It’s also a fun opportunity to have a competition and win a nice treat, Fairtrade of course!</a:t>
            </a:r>
          </a:p>
        </p:txBody>
      </p:sp>
      <p:sp>
        <p:nvSpPr>
          <p:cNvPr id="3" name="TextBox 2">
            <a:extLst>
              <a:ext uri="{FF2B5EF4-FFF2-40B4-BE49-F238E27FC236}">
                <a16:creationId xmlns:a16="http://schemas.microsoft.com/office/drawing/2014/main" id="{E9423C72-8CBF-4795-BB72-3CACA8EE296F}"/>
              </a:ext>
            </a:extLst>
          </p:cNvPr>
          <p:cNvSpPr txBox="1"/>
          <p:nvPr/>
        </p:nvSpPr>
        <p:spPr>
          <a:xfrm>
            <a:off x="543947" y="5774961"/>
            <a:ext cx="5793632" cy="3354765"/>
          </a:xfrm>
          <a:prstGeom prst="rect">
            <a:avLst/>
          </a:prstGeom>
          <a:noFill/>
        </p:spPr>
        <p:txBody>
          <a:bodyPr wrap="square" rtlCol="0">
            <a:spAutoFit/>
          </a:bodyPr>
          <a:lstStyle/>
          <a:p>
            <a:r>
              <a:rPr lang="en-GB" b="1" dirty="0">
                <a:solidFill>
                  <a:schemeClr val="accent1">
                    <a:lumMod val="75000"/>
                  </a:schemeClr>
                </a:solidFill>
              </a:rPr>
              <a:t>                                                        FOOD HYGIENE INSPECTION</a:t>
            </a:r>
          </a:p>
          <a:p>
            <a:r>
              <a:rPr lang="en-GB" sz="1400" dirty="0"/>
              <a:t>One crisp Autumn day last year whilst I was minding my own business – cooking potatoes, the Food Hygiene Inspector decided to pop in! Yikes! I was a little surprised even though their last visit was over five years ago. A full and thorough inspection ensued. He gave some positive feedback on our organisational systems in place, which included our procedures for children with allergies. We received a top score of 5 – VERY GOOD. The job of the Food Hygiene Inspector is a very important one and one which we take very seriously. They can call at anytime without warning and we must always respect that and be ready. Thanks to my amazing team who remained calm and professional throughout.  </a:t>
            </a:r>
          </a:p>
          <a:p>
            <a:endParaRPr lang="en-GB" dirty="0">
              <a:solidFill>
                <a:schemeClr val="accent5">
                  <a:lumMod val="60000"/>
                  <a:lumOff val="40000"/>
                </a:schemeClr>
              </a:solidFill>
            </a:endParaRPr>
          </a:p>
          <a:p>
            <a:endParaRPr lang="en-GB" dirty="0">
              <a:solidFill>
                <a:schemeClr val="accent5">
                  <a:lumMod val="60000"/>
                  <a:lumOff val="40000"/>
                </a:schemeClr>
              </a:solidFill>
            </a:endParaRPr>
          </a:p>
          <a:p>
            <a:endParaRPr lang="en-GB" dirty="0"/>
          </a:p>
        </p:txBody>
      </p:sp>
      <p:sp>
        <p:nvSpPr>
          <p:cNvPr id="32" name="Rectangle 31">
            <a:extLst>
              <a:ext uri="{FF2B5EF4-FFF2-40B4-BE49-F238E27FC236}">
                <a16:creationId xmlns:a16="http://schemas.microsoft.com/office/drawing/2014/main" id="{8BD9AF7B-EF70-4C32-B08A-453EC33AA125}"/>
              </a:ext>
            </a:extLst>
          </p:cNvPr>
          <p:cNvSpPr/>
          <p:nvPr/>
        </p:nvSpPr>
        <p:spPr>
          <a:xfrm>
            <a:off x="467907" y="8182203"/>
            <a:ext cx="5698435" cy="1446550"/>
          </a:xfrm>
          <a:prstGeom prst="rect">
            <a:avLst/>
          </a:prstGeom>
        </p:spPr>
        <p:txBody>
          <a:bodyPr wrap="square">
            <a:spAutoFit/>
          </a:bodyPr>
          <a:lstStyle/>
          <a:p>
            <a:r>
              <a:rPr lang="en-GB" b="1" dirty="0">
                <a:solidFill>
                  <a:schemeClr val="accent6">
                    <a:lumMod val="75000"/>
                  </a:schemeClr>
                </a:solidFill>
                <a:latin typeface="Eras Bold ITC" panose="020B0907030504020204" pitchFamily="34" charset="0"/>
              </a:rPr>
              <a:t>OTHER NEWS</a:t>
            </a:r>
          </a:p>
          <a:p>
            <a:r>
              <a:rPr lang="en-GB" sz="1400" b="1" dirty="0">
                <a:solidFill>
                  <a:schemeClr val="accent6">
                    <a:lumMod val="75000"/>
                  </a:schemeClr>
                </a:solidFill>
              </a:rPr>
              <a:t>CHRISTMAS LUNCH 2023 -</a:t>
            </a:r>
            <a:r>
              <a:rPr lang="en-GB" sz="1400" dirty="0"/>
              <a:t> Over 320 meals served,  a huge success – phew!</a:t>
            </a:r>
          </a:p>
          <a:p>
            <a:r>
              <a:rPr lang="en-GB" sz="1400" b="1" dirty="0">
                <a:solidFill>
                  <a:schemeClr val="accent6">
                    <a:lumMod val="75000"/>
                  </a:schemeClr>
                </a:solidFill>
              </a:rPr>
              <a:t>SUMMER MENU 2024 – </a:t>
            </a:r>
            <a:r>
              <a:rPr lang="en-GB" sz="1400" dirty="0"/>
              <a:t>Your thoughts and feedback are always welcome. Email any suggestions to the school office. </a:t>
            </a:r>
          </a:p>
          <a:p>
            <a:r>
              <a:rPr lang="en-GB" sz="1400" b="1" dirty="0">
                <a:solidFill>
                  <a:schemeClr val="accent6">
                    <a:lumMod val="75000"/>
                  </a:schemeClr>
                </a:solidFill>
              </a:rPr>
              <a:t>ANY QUERIES – </a:t>
            </a:r>
            <a:r>
              <a:rPr lang="en-GB" sz="1400" dirty="0"/>
              <a:t>Always happy to help, please contact me via the school office with any queries.</a:t>
            </a:r>
          </a:p>
        </p:txBody>
      </p:sp>
      <p:sp>
        <p:nvSpPr>
          <p:cNvPr id="33" name="TextBox 32">
            <a:extLst>
              <a:ext uri="{FF2B5EF4-FFF2-40B4-BE49-F238E27FC236}">
                <a16:creationId xmlns:a16="http://schemas.microsoft.com/office/drawing/2014/main" id="{0C82A886-9F20-4DEA-AE3B-13ECE2FE7AAB}"/>
              </a:ext>
            </a:extLst>
          </p:cNvPr>
          <p:cNvSpPr txBox="1"/>
          <p:nvPr/>
        </p:nvSpPr>
        <p:spPr>
          <a:xfrm>
            <a:off x="3584994" y="9425118"/>
            <a:ext cx="2581348" cy="400110"/>
          </a:xfrm>
          <a:prstGeom prst="rect">
            <a:avLst/>
          </a:prstGeom>
          <a:noFill/>
        </p:spPr>
        <p:txBody>
          <a:bodyPr wrap="none" rtlCol="0">
            <a:spAutoFit/>
          </a:bodyPr>
          <a:lstStyle/>
          <a:p>
            <a:r>
              <a:rPr lang="en-GB" sz="2000" b="1" dirty="0">
                <a:solidFill>
                  <a:srgbClr val="0070C0"/>
                </a:solidFill>
                <a:latin typeface="Bodoni MT" panose="02070603080606020203" pitchFamily="18" charset="0"/>
              </a:rPr>
              <a:t>DID YOU KNOW…   ?</a:t>
            </a:r>
          </a:p>
        </p:txBody>
      </p:sp>
      <p:sp>
        <p:nvSpPr>
          <p:cNvPr id="6" name="TextBox 5">
            <a:extLst>
              <a:ext uri="{FF2B5EF4-FFF2-40B4-BE49-F238E27FC236}">
                <a16:creationId xmlns:a16="http://schemas.microsoft.com/office/drawing/2014/main" id="{979843A3-A484-4D93-B453-719688040E54}"/>
              </a:ext>
            </a:extLst>
          </p:cNvPr>
          <p:cNvSpPr txBox="1"/>
          <p:nvPr/>
        </p:nvSpPr>
        <p:spPr>
          <a:xfrm>
            <a:off x="479149" y="9710985"/>
            <a:ext cx="5858430" cy="2246769"/>
          </a:xfrm>
          <a:prstGeom prst="rect">
            <a:avLst/>
          </a:prstGeom>
          <a:noFill/>
        </p:spPr>
        <p:txBody>
          <a:bodyPr wrap="square" rtlCol="0">
            <a:spAutoFit/>
          </a:bodyPr>
          <a:lstStyle/>
          <a:p>
            <a:r>
              <a:rPr lang="en-GB" sz="1400" dirty="0"/>
              <a:t>GRAIN GAINS - Grains are starchy carbs (along with potatoes and pulses), which are important for a balanced diet. A good source of energy, calcium, iron and B vitamins, they contain fewer than half the calories of fat, gram for gram. When refined grains are milled, they lose nutrients. Some of these are reintroduced, but fibre usually isn’t – so pick wholegrain where you can, as fibre helps keep your digestive system healthy. Wholegrains appear on our menu all the time, whether its rice/wholemeal bread/pasta/cereal and toast at Breakfast Club. We have to have wholegrain items on our menus/in school, you will be able to spot them if you look close enough. </a:t>
            </a:r>
          </a:p>
          <a:p>
            <a:pPr algn="ctr"/>
            <a:r>
              <a:rPr lang="en-GB" sz="1400" dirty="0"/>
              <a:t>	THAT’S ALL FOR NOW, HOPE TO SEE YOU FOR LUNCH NEXT TIME!</a:t>
            </a:r>
          </a:p>
        </p:txBody>
      </p:sp>
    </p:spTree>
    <p:extLst>
      <p:ext uri="{BB962C8B-B14F-4D97-AF65-F5344CB8AC3E}">
        <p14:creationId xmlns:p14="http://schemas.microsoft.com/office/powerpoint/2010/main" val="239710082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1424</TotalTime>
  <Words>1001</Words>
  <Application>Microsoft Office PowerPoint</Application>
  <PresentationFormat>Widescreen</PresentationFormat>
  <Paragraphs>42</Paragraphs>
  <Slides>2</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vt:i4>
      </vt:variant>
    </vt:vector>
  </HeadingPairs>
  <TitlesOfParts>
    <vt:vector size="12" baseType="lpstr">
      <vt:lpstr>Arial</vt:lpstr>
      <vt:lpstr>Bauhaus 93</vt:lpstr>
      <vt:lpstr>Bodoni MT</vt:lpstr>
      <vt:lpstr>Bodoni MT Black</vt:lpstr>
      <vt:lpstr>Bookman Old Style</vt:lpstr>
      <vt:lpstr>Broadway</vt:lpstr>
      <vt:lpstr>Calibri</vt:lpstr>
      <vt:lpstr>Calibri Light</vt:lpstr>
      <vt:lpstr>Eras Bold ITC</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Charlotte Craven</dc:creator>
  <cp:lastModifiedBy>Mrs D Hoggett</cp:lastModifiedBy>
  <cp:revision>124</cp:revision>
  <cp:lastPrinted>2024-01-23T14:40:10Z</cp:lastPrinted>
  <dcterms:created xsi:type="dcterms:W3CDTF">2021-10-01T13:40:18Z</dcterms:created>
  <dcterms:modified xsi:type="dcterms:W3CDTF">2024-01-23T15:50:47Z</dcterms:modified>
</cp:coreProperties>
</file>